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embedTrueTypeFonts="1" saveSubsetFonts="1">
  <p:sldMasterIdLst>
    <p:sldMasterId id="2147483816" r:id="rId1"/>
  </p:sldMasterIdLst>
  <p:notesMasterIdLst>
    <p:notesMasterId r:id="rId14"/>
  </p:notesMasterIdLst>
  <p:handoutMasterIdLst>
    <p:handoutMasterId r:id="rId15"/>
  </p:handoutMasterIdLst>
  <p:sldIdLst>
    <p:sldId id="419" r:id="rId2"/>
    <p:sldId id="500" r:id="rId3"/>
    <p:sldId id="502" r:id="rId4"/>
    <p:sldId id="501" r:id="rId5"/>
    <p:sldId id="503" r:id="rId6"/>
    <p:sldId id="504" r:id="rId7"/>
    <p:sldId id="505" r:id="rId8"/>
    <p:sldId id="508" r:id="rId9"/>
    <p:sldId id="506" r:id="rId10"/>
    <p:sldId id="507" r:id="rId11"/>
    <p:sldId id="498" r:id="rId12"/>
    <p:sldId id="493" r:id="rId13"/>
  </p:sldIdLst>
  <p:sldSz cx="9144000" cy="6858000" type="screen4x3"/>
  <p:notesSz cx="6797675" cy="9928225"/>
  <p:embeddedFontLst>
    <p:embeddedFont>
      <p:font typeface="Wingdings 3" panose="05040102010807070707" pitchFamily="18" charset="2"/>
      <p:regular r:id="rId16"/>
    </p:embeddedFont>
    <p:embeddedFont>
      <p:font typeface="Lucida Sans Unicode" panose="020B0602030504020204" pitchFamily="34" charset="0"/>
      <p:regular r:id="rId17"/>
    </p:embeddedFont>
    <p:embeddedFont>
      <p:font typeface="Cambria Math" panose="02040503050406030204" pitchFamily="18" charset="0"/>
      <p:regular r:id="rId18"/>
    </p:embeddedFont>
    <p:embeddedFont>
      <p:font typeface="Wingdings 2" panose="05020102010507070707" pitchFamily="18" charset="2"/>
      <p:regular r:id="rId19"/>
    </p:embeddedFont>
    <p:embeddedFont>
      <p:font typeface="Verdana" panose="020B0604030504040204" pitchFamily="34" charset="0"/>
      <p:regular r:id="rId20"/>
      <p:bold r:id="rId21"/>
      <p:italic r:id="rId22"/>
      <p:boldItalic r:id="rId23"/>
    </p:embeddedFont>
    <p:embeddedFont>
      <p:font typeface="Calibri" panose="020F0502020204030204" pitchFamily="34" charset="0"/>
      <p:regular r:id="rId24"/>
      <p:bold r:id="rId25"/>
      <p:italic r:id="rId26"/>
      <p:boldItalic r:id="rId27"/>
    </p:embeddedFont>
  </p:embeddedFont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F851417-7CAF-4232-B716-AB36A8F6817C}">
          <p14:sldIdLst>
            <p14:sldId id="419"/>
            <p14:sldId id="500"/>
            <p14:sldId id="502"/>
            <p14:sldId id="501"/>
            <p14:sldId id="503"/>
            <p14:sldId id="504"/>
            <p14:sldId id="505"/>
            <p14:sldId id="508"/>
            <p14:sldId id="506"/>
            <p14:sldId id="507"/>
            <p14:sldId id="498"/>
            <p14:sldId id="493"/>
          </p14:sldIdLst>
        </p14:section>
        <p14:section name="Раздел без заголовка" id="{1CE993F5-FB1F-4BDD-B7EE-3E7F584395E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46" autoAdjust="0"/>
    <p:restoredTop sz="95524" autoAdjust="0"/>
  </p:normalViewPr>
  <p:slideViewPr>
    <p:cSldViewPr>
      <p:cViewPr varScale="1">
        <p:scale>
          <a:sx n="112" d="100"/>
          <a:sy n="112" d="100"/>
        </p:scale>
        <p:origin x="-185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9.fntdata"/><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font" Target="fonts/font8.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7.fntdata"/><Relationship Id="rId27" Type="http://schemas.openxmlformats.org/officeDocument/2006/relationships/font" Target="fonts/font12.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235D2D4B-028B-4F54-8624-85762F7ABB6B}" type="datetimeFigureOut">
              <a:rPr lang="ru-RU" smtClean="0"/>
              <a:t>12.04.2018</a:t>
            </a:fld>
            <a:endParaRPr lang="ru-RU"/>
          </a:p>
        </p:txBody>
      </p:sp>
      <p:sp>
        <p:nvSpPr>
          <p:cNvPr id="4" name="Нижний колонтитул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D843177-174F-4982-ABF7-914303634950}" type="slidenum">
              <a:rPr lang="ru-RU" smtClean="0"/>
              <a:t>‹#›</a:t>
            </a:fld>
            <a:endParaRPr lang="ru-RU"/>
          </a:p>
        </p:txBody>
      </p:sp>
    </p:spTree>
    <p:extLst>
      <p:ext uri="{BB962C8B-B14F-4D97-AF65-F5344CB8AC3E}">
        <p14:creationId xmlns:p14="http://schemas.microsoft.com/office/powerpoint/2010/main" val="1699515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2BA38BB6-8CDD-4565-8047-C868A8B5D849}" type="datetimeFigureOut">
              <a:rPr lang="ru-RU" smtClean="0"/>
              <a:t>12.04.2018</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E5996355-70F6-4522-8BE1-8BA5A704F4C9}" type="slidenum">
              <a:rPr lang="ru-RU" smtClean="0"/>
              <a:t>‹#›</a:t>
            </a:fld>
            <a:endParaRPr lang="ru-RU"/>
          </a:p>
        </p:txBody>
      </p:sp>
    </p:spTree>
    <p:extLst>
      <p:ext uri="{BB962C8B-B14F-4D97-AF65-F5344CB8AC3E}">
        <p14:creationId xmlns:p14="http://schemas.microsoft.com/office/powerpoint/2010/main" val="170117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02F054F0-1982-45DF-ABAE-C9E06D14DB41}" type="datetimeFigureOut">
              <a:rPr lang="ru-RU" smtClean="0"/>
              <a:t>12.04.2018</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279AEB6F-B55F-4167-A664-66F1CDF341F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79AEB6F-B55F-4167-A664-66F1CDF341F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79AEB6F-B55F-4167-A664-66F1CDF341F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79AEB6F-B55F-4167-A664-66F1CDF341F9}"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79AEB6F-B55F-4167-A664-66F1CDF341F9}"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79AEB6F-B55F-4167-A664-66F1CDF341F9}"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79AEB6F-B55F-4167-A664-66F1CDF341F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79AEB6F-B55F-4167-A664-66F1CDF341F9}"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02F054F0-1982-45DF-ABAE-C9E06D14DB41}" type="datetimeFigureOut">
              <a:rPr lang="ru-RU" smtClean="0"/>
              <a:t>12.04.2018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79AEB6F-B55F-4167-A664-66F1CDF341F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02F054F0-1982-45DF-ABAE-C9E06D14DB41}" type="datetimeFigureOut">
              <a:rPr lang="ru-RU" smtClean="0"/>
              <a:t>12.04.2018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79AEB6F-B55F-4167-A664-66F1CDF341F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02F054F0-1982-45DF-ABAE-C9E06D14DB41}" type="datetimeFigureOut">
              <a:rPr lang="ru-RU" smtClean="0"/>
              <a:t>12.04.2018</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279AEB6F-B55F-4167-A664-66F1CDF341F9}"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2F054F0-1982-45DF-ABAE-C9E06D14DB41}" type="datetimeFigureOut">
              <a:rPr lang="ru-RU" smtClean="0"/>
              <a:t>12.04.2018</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79AEB6F-B55F-4167-A664-66F1CDF341F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9.png"/><Relationship Id="rId7"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Par324"/><Relationship Id="rId5" Type="http://schemas.openxmlformats.org/officeDocument/2006/relationships/hyperlink" Target="#Par432"/><Relationship Id="rId4" Type="http://schemas.openxmlformats.org/officeDocument/2006/relationships/hyperlink" Target="#Par302"/></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496944" cy="5472608"/>
          </a:xfrm>
          <a:solidFill>
            <a:schemeClr val="tx2">
              <a:lumMod val="20000"/>
              <a:lumOff val="80000"/>
            </a:schemeClr>
          </a:solidFill>
        </p:spPr>
        <p:txBody>
          <a:bodyPr>
            <a:normAutofit/>
          </a:bodyPr>
          <a:lstStyle/>
          <a:p>
            <a:pPr algn="ctr"/>
            <a:r>
              <a:rPr lang="ru-RU" dirty="0" smtClean="0">
                <a:solidFill>
                  <a:schemeClr val="tx1"/>
                </a:solidFill>
                <a:latin typeface="Times New Roman" panose="02020603050405020304" pitchFamily="18" charset="0"/>
                <a:cs typeface="Times New Roman" panose="02020603050405020304" pitchFamily="18" charset="0"/>
              </a:rPr>
              <a:t>Подходы к формированию тарифов в сфере теплоснабжения на 2019-2023 годы</a:t>
            </a:r>
            <a:endParaRPr lang="ru-RU"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404664"/>
            <a:ext cx="7416824" cy="646331"/>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Корректировки </a:t>
            </a:r>
            <a:r>
              <a:rPr lang="ru-RU" b="1" dirty="0">
                <a:latin typeface="Times New Roman" panose="02020603050405020304" pitchFamily="18" charset="0"/>
                <a:cs typeface="Times New Roman" panose="02020603050405020304" pitchFamily="18" charset="0"/>
              </a:rPr>
              <a:t>НВВ, осуществляемой в i-м году в связи с изменением (неисполнением) инвестиционной </a:t>
            </a:r>
            <a:r>
              <a:rPr lang="ru-RU" b="1" dirty="0" smtClean="0">
                <a:latin typeface="Times New Roman" panose="02020603050405020304" pitchFamily="18" charset="0"/>
                <a:cs typeface="Times New Roman" panose="02020603050405020304" pitchFamily="18" charset="0"/>
              </a:rPr>
              <a:t>программы</a:t>
            </a: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71600" y="1700808"/>
            <a:ext cx="6840760" cy="369332"/>
          </a:xfrm>
          <a:prstGeom prst="rect">
            <a:avLst/>
          </a:prstGeom>
          <a:noFill/>
        </p:spPr>
        <p:txBody>
          <a:bodyPr wrap="square" rtlCol="0">
            <a:spAutoFit/>
          </a:bodyPr>
          <a:lstStyle/>
          <a:p>
            <a:endParaRPr lang="ru-RU" dirty="0"/>
          </a:p>
        </p:txBody>
      </p:sp>
      <p:sp>
        <p:nvSpPr>
          <p:cNvPr id="7" name="TextBox 6"/>
          <p:cNvSpPr txBox="1"/>
          <p:nvPr/>
        </p:nvSpPr>
        <p:spPr>
          <a:xfrm>
            <a:off x="971600" y="1340768"/>
            <a:ext cx="7560840" cy="4013406"/>
          </a:xfrm>
          <a:prstGeom prst="rect">
            <a:avLst/>
          </a:prstGeom>
          <a:noFill/>
        </p:spPr>
        <p:txBody>
          <a:bodyPr wrap="square" rtlCol="0">
            <a:spAutoFit/>
          </a:bodyPr>
          <a:lstStyle/>
          <a:p>
            <a:pPr marL="342900" lvl="0" indent="-342900" algn="just">
              <a:spcBef>
                <a:spcPct val="20000"/>
              </a:spcBef>
              <a:buFont typeface="Arial" pitchFamily="34" charset="0"/>
              <a:buChar char="•"/>
            </a:pPr>
            <a:r>
              <a:rPr lang="ru-RU" sz="1400" dirty="0">
                <a:solidFill>
                  <a:prstClr val="black"/>
                </a:solidFill>
                <a:latin typeface="Times New Roman" panose="02020603050405020304" pitchFamily="18" charset="0"/>
                <a:cs typeface="Times New Roman" panose="02020603050405020304" pitchFamily="18" charset="0"/>
              </a:rPr>
              <a:t>20. Степень исполнения обязательств по созданию и (или) реконструкции объекта концессионного соглашения и (или) реализации ИП, </a:t>
            </a:r>
            <a:r>
              <a:rPr lang="ru-RU" sz="1400" b="1" dirty="0">
                <a:solidFill>
                  <a:prstClr val="black"/>
                </a:solidFill>
                <a:latin typeface="Times New Roman" panose="02020603050405020304" pitchFamily="18" charset="0"/>
                <a:cs typeface="Times New Roman" panose="02020603050405020304" pitchFamily="18" charset="0"/>
              </a:rPr>
              <a:t>финансирование которых предусмотрено за счет заемных средств, расходы на погашение и (или) обслуживание которых не учтены при установлении тарифов, за счет платы за подключение к системе теплоснабжения, а также за счет средств бюджетов бюджетной системы Российской Федерации,</a:t>
            </a:r>
            <a:r>
              <a:rPr lang="ru-RU" sz="1400" dirty="0">
                <a:solidFill>
                  <a:prstClr val="black"/>
                </a:solidFill>
                <a:latin typeface="Times New Roman" panose="02020603050405020304" pitchFamily="18" charset="0"/>
                <a:cs typeface="Times New Roman" panose="02020603050405020304" pitchFamily="18" charset="0"/>
              </a:rPr>
              <a:t> </a:t>
            </a:r>
            <a:r>
              <a:rPr lang="ru-RU" sz="1400" b="1" dirty="0">
                <a:solidFill>
                  <a:srgbClr val="FF0000"/>
                </a:solidFill>
                <a:latin typeface="Times New Roman" panose="02020603050405020304" pitchFamily="18" charset="0"/>
                <a:cs typeface="Times New Roman" panose="02020603050405020304" pitchFamily="18" charset="0"/>
              </a:rPr>
              <a:t>не учитывается при уменьшении </a:t>
            </a:r>
            <a:r>
              <a:rPr lang="ru-RU" sz="1400" dirty="0">
                <a:solidFill>
                  <a:prstClr val="black"/>
                </a:solidFill>
                <a:latin typeface="Times New Roman" panose="02020603050405020304" pitchFamily="18" charset="0"/>
                <a:cs typeface="Times New Roman" panose="02020603050405020304" pitchFamily="18" charset="0"/>
              </a:rPr>
              <a:t>НВВ, при расчете тарифов на тепловую энергию (мощность) и (или) теплоноситель, тарифов на услуги по передаче тепловой энергии.</a:t>
            </a:r>
          </a:p>
          <a:p>
            <a:pPr marL="342900" lvl="0" indent="-342900" algn="just">
              <a:spcBef>
                <a:spcPct val="20000"/>
              </a:spcBef>
              <a:buFont typeface="Arial" pitchFamily="34" charset="0"/>
              <a:buChar char="•"/>
            </a:pPr>
            <a:r>
              <a:rPr lang="ru-RU" sz="1400" dirty="0">
                <a:solidFill>
                  <a:prstClr val="black"/>
                </a:solidFill>
                <a:latin typeface="Times New Roman" panose="02020603050405020304" pitchFamily="18" charset="0"/>
                <a:cs typeface="Times New Roman" panose="02020603050405020304" pitchFamily="18" charset="0"/>
              </a:rPr>
              <a:t>20(1). В случае если инвестиционные проекты </a:t>
            </a:r>
            <a:r>
              <a:rPr lang="ru-RU" sz="1400" b="1" dirty="0">
                <a:solidFill>
                  <a:prstClr val="black"/>
                </a:solidFill>
                <a:latin typeface="Times New Roman" panose="02020603050405020304" pitchFamily="18" charset="0"/>
                <a:cs typeface="Times New Roman" panose="02020603050405020304" pitchFamily="18" charset="0"/>
              </a:rPr>
              <a:t>были исключены</a:t>
            </a:r>
            <a:r>
              <a:rPr lang="ru-RU" sz="1400" dirty="0">
                <a:solidFill>
                  <a:prstClr val="black"/>
                </a:solidFill>
                <a:latin typeface="Times New Roman" panose="02020603050405020304" pitchFamily="18" charset="0"/>
                <a:cs typeface="Times New Roman" panose="02020603050405020304" pitchFamily="18" charset="0"/>
              </a:rPr>
              <a:t> из ИП, скорректированной в установленном порядке до начала очередного расчетного периода регулирования (очередного года долгосрочного периода регулирования), без замещения иными инвестиционными проектами на указанный период (текущий год), при установлении тарифов на очередной расчетный период регулирования (ежегодной корректировке) </a:t>
            </a:r>
            <a:r>
              <a:rPr lang="ru-RU" sz="1400" b="1" dirty="0">
                <a:solidFill>
                  <a:prstClr val="black"/>
                </a:solidFill>
                <a:latin typeface="Times New Roman" panose="02020603050405020304" pitchFamily="18" charset="0"/>
                <a:cs typeface="Times New Roman" panose="02020603050405020304" pitchFamily="18" charset="0"/>
              </a:rPr>
              <a:t>из НВВ исключаются расходы на реализацию этих проектов</a:t>
            </a:r>
            <a:r>
              <a:rPr lang="ru-RU" sz="1400" dirty="0">
                <a:solidFill>
                  <a:prstClr val="black"/>
                </a:solidFill>
                <a:latin typeface="Times New Roman" panose="02020603050405020304" pitchFamily="18" charset="0"/>
                <a:cs typeface="Times New Roman" panose="02020603050405020304" pitchFamily="18" charset="0"/>
              </a:rPr>
              <a:t> в части нереализованных мероприятий инвестиционной программы, затраты на реализацию которых были учтены органом регулирования в составе НВВ при установлении (корректировке) тарифов на текущий год </a:t>
            </a:r>
            <a:r>
              <a:rPr lang="ru-RU" sz="1400" b="1" dirty="0">
                <a:solidFill>
                  <a:prstClr val="black"/>
                </a:solidFill>
                <a:latin typeface="Times New Roman" panose="02020603050405020304" pitchFamily="18" charset="0"/>
                <a:cs typeface="Times New Roman" panose="02020603050405020304" pitchFamily="18" charset="0"/>
              </a:rPr>
              <a:t>(за исключением платы за подключение к системе теплоснабжения и амортизационных отчислений</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5813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Объект 6"/>
          <p:cNvGraphicFramePr>
            <a:graphicFrameLocks noGrp="1"/>
          </p:cNvGraphicFramePr>
          <p:nvPr>
            <p:ph idx="1"/>
            <p:extLst>
              <p:ext uri="{D42A27DB-BD31-4B8C-83A1-F6EECF244321}">
                <p14:modId xmlns:p14="http://schemas.microsoft.com/office/powerpoint/2010/main" val="3597154405"/>
              </p:ext>
            </p:extLst>
          </p:nvPr>
        </p:nvGraphicFramePr>
        <p:xfrm>
          <a:off x="457200" y="1481138"/>
          <a:ext cx="8229600" cy="4860582"/>
        </p:xfrm>
        <a:graphic>
          <a:graphicData uri="http://schemas.openxmlformats.org/drawingml/2006/table">
            <a:tbl>
              <a:tblPr firstRow="1" bandRow="1">
                <a:tableStyleId>{5C22544A-7EE6-4342-B048-85BDC9FD1C3A}</a:tableStyleId>
              </a:tblPr>
              <a:tblGrid>
                <a:gridCol w="3538736"/>
                <a:gridCol w="1440160"/>
                <a:gridCol w="1440160"/>
                <a:gridCol w="1810544"/>
              </a:tblGrid>
              <a:tr h="370840">
                <a:tc>
                  <a:txBody>
                    <a:bodyPr/>
                    <a:lstStyle/>
                    <a:p>
                      <a:r>
                        <a:rPr lang="ru-RU" dirty="0" smtClean="0">
                          <a:solidFill>
                            <a:schemeClr val="tx1"/>
                          </a:solidFill>
                          <a:latin typeface="Times New Roman" panose="02020603050405020304" pitchFamily="18" charset="0"/>
                          <a:cs typeface="Times New Roman" panose="02020603050405020304" pitchFamily="18" charset="0"/>
                        </a:rPr>
                        <a:t>Наименование показателя </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2019 год</a:t>
                      </a:r>
                      <a:endParaRPr lang="ru-RU" sz="16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2020 год</a:t>
                      </a:r>
                      <a:endParaRPr lang="ru-RU" sz="16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solidFill>
                            <a:schemeClr val="tx1"/>
                          </a:solidFill>
                          <a:latin typeface="Times New Roman" panose="02020603050405020304" pitchFamily="18" charset="0"/>
                          <a:cs typeface="Times New Roman" panose="02020603050405020304" pitchFamily="18" charset="0"/>
                        </a:rPr>
                        <a:t>2021 – 2023 годы</a:t>
                      </a:r>
                      <a:endParaRPr lang="ru-RU" sz="1600"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потребительских цен </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цен производителей промышленной продукции</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104,5</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104,4</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104,4</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цен на природный газ </a:t>
                      </a:r>
                    </a:p>
                    <a:p>
                      <a:r>
                        <a:rPr lang="ru-RU" dirty="0" smtClean="0">
                          <a:latin typeface="Times New Roman" panose="02020603050405020304" pitchFamily="18" charset="0"/>
                          <a:cs typeface="Times New Roman" panose="02020603050405020304" pitchFamily="18" charset="0"/>
                        </a:rPr>
                        <a:t>с июля</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103,1</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103,0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103,0</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цен на мазут</a:t>
                      </a: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104,2</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104,3</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104,3</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цен на уголь </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102,1</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102,3</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102,3</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Индекс цен на дрова</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103,9</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r>
              <a:tr h="715302">
                <a:tc>
                  <a:txBody>
                    <a:bodyPr/>
                    <a:lstStyle/>
                    <a:p>
                      <a:r>
                        <a:rPr lang="ru-RU" dirty="0" smtClean="0">
                          <a:latin typeface="Times New Roman" panose="02020603050405020304" pitchFamily="18" charset="0"/>
                          <a:cs typeface="Times New Roman" panose="02020603050405020304" pitchFamily="18" charset="0"/>
                        </a:rPr>
                        <a:t>Индекс цен на электрическую энергию</a:t>
                      </a: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104,9</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104,1</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104,1</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Водоснабжение, водоотведение</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r>
              <a:tr h="370840">
                <a:tc>
                  <a:txBody>
                    <a:bodyPr/>
                    <a:lstStyle/>
                    <a:p>
                      <a:r>
                        <a:rPr lang="ru-RU" dirty="0" smtClean="0">
                          <a:latin typeface="Times New Roman" panose="02020603050405020304" pitchFamily="18" charset="0"/>
                          <a:cs typeface="Times New Roman" panose="02020603050405020304" pitchFamily="18" charset="0"/>
                        </a:rPr>
                        <a:t>Железнодорожные перевозки грузов </a:t>
                      </a:r>
                      <a:endParaRPr lang="ru-RU" dirty="0">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ru-RU" dirty="0" smtClean="0">
                          <a:solidFill>
                            <a:schemeClr val="tx1"/>
                          </a:solidFill>
                          <a:latin typeface="Times New Roman" panose="02020603050405020304" pitchFamily="18" charset="0"/>
                          <a:cs typeface="Times New Roman" panose="02020603050405020304" pitchFamily="18" charset="0"/>
                        </a:rPr>
                        <a:t>104,0</a:t>
                      </a:r>
                      <a:endParaRPr lang="ru-RU"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
        <p:nvSpPr>
          <p:cNvPr id="3" name="Заголовок 2"/>
          <p:cNvSpPr>
            <a:spLocks noGrp="1"/>
          </p:cNvSpPr>
          <p:nvPr>
            <p:ph type="title"/>
          </p:nvPr>
        </p:nvSpPr>
        <p:spPr/>
        <p:txBody>
          <a:bodyPr>
            <a:normAutofit/>
          </a:bodyPr>
          <a:lstStyle/>
          <a:p>
            <a:pPr algn="ctr"/>
            <a:r>
              <a:rPr lang="ru-RU" sz="2800" dirty="0" smtClean="0">
                <a:latin typeface="Times New Roman" panose="02020603050405020304" pitchFamily="18" charset="0"/>
                <a:cs typeface="Times New Roman" panose="02020603050405020304" pitchFamily="18" charset="0"/>
              </a:rPr>
              <a:t>Показатели прогноза </a:t>
            </a:r>
            <a:r>
              <a:rPr lang="ru-RU" sz="2800" dirty="0">
                <a:latin typeface="Times New Roman" panose="02020603050405020304" pitchFamily="18" charset="0"/>
                <a:cs typeface="Times New Roman" panose="02020603050405020304" pitchFamily="18" charset="0"/>
              </a:rPr>
              <a:t>социально-экономического </a:t>
            </a:r>
            <a:r>
              <a:rPr lang="ru-RU" sz="2800" dirty="0" smtClean="0">
                <a:latin typeface="Times New Roman" panose="02020603050405020304" pitchFamily="18" charset="0"/>
                <a:cs typeface="Times New Roman" panose="02020603050405020304" pitchFamily="18" charset="0"/>
              </a:rPr>
              <a:t>развития (октябрь 2017 года)</a:t>
            </a:r>
            <a:endParaRPr lang="ru-RU" sz="28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71600" y="1700808"/>
            <a:ext cx="184731" cy="646331"/>
          </a:xfrm>
          <a:prstGeom prst="rect">
            <a:avLst/>
          </a:prstGeom>
          <a:noFill/>
        </p:spPr>
        <p:txBody>
          <a:bodyPr wrap="none" rtlCol="0">
            <a:spAutoFit/>
          </a:bodyPr>
          <a:lstStyle/>
          <a:p>
            <a:endParaRPr lang="ru-RU" dirty="0" smtClean="0"/>
          </a:p>
          <a:p>
            <a:endParaRPr lang="ru-RU" dirty="0"/>
          </a:p>
        </p:txBody>
      </p:sp>
    </p:spTree>
    <p:extLst>
      <p:ext uri="{BB962C8B-B14F-4D97-AF65-F5344CB8AC3E}">
        <p14:creationId xmlns:p14="http://schemas.microsoft.com/office/powerpoint/2010/main" val="3141324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9552" y="548680"/>
            <a:ext cx="8280920" cy="2800767"/>
          </a:xfrm>
          <a:prstGeom prst="rect">
            <a:avLst/>
          </a:prstGeom>
          <a:noFill/>
        </p:spPr>
        <p:txBody>
          <a:bodyPr wrap="square" rtlCol="0">
            <a:spAutoFit/>
          </a:bodyPr>
          <a:lstStyle/>
          <a:p>
            <a:pPr algn="ctr"/>
            <a:endParaRPr lang="ru-RU" sz="4400" dirty="0" smtClean="0">
              <a:solidFill>
                <a:schemeClr val="bg2">
                  <a:lumMod val="50000"/>
                </a:schemeClr>
              </a:solidFill>
              <a:latin typeface="Times New Roman" panose="02020603050405020304" pitchFamily="18" charset="0"/>
              <a:cs typeface="Times New Roman" panose="02020603050405020304" pitchFamily="18" charset="0"/>
            </a:endParaRPr>
          </a:p>
          <a:p>
            <a:pPr algn="ctr"/>
            <a:endParaRPr lang="ru-RU" sz="4400" dirty="0">
              <a:solidFill>
                <a:schemeClr val="bg2">
                  <a:lumMod val="50000"/>
                </a:schemeClr>
              </a:solidFill>
              <a:latin typeface="Times New Roman" panose="02020603050405020304" pitchFamily="18" charset="0"/>
              <a:cs typeface="Times New Roman" panose="02020603050405020304" pitchFamily="18" charset="0"/>
            </a:endParaRPr>
          </a:p>
          <a:p>
            <a:pPr algn="ctr"/>
            <a:endParaRPr lang="ru-RU" sz="4400" dirty="0" smtClean="0">
              <a:solidFill>
                <a:schemeClr val="bg2">
                  <a:lumMod val="50000"/>
                </a:schemeClr>
              </a:solidFill>
              <a:latin typeface="Times New Roman" panose="02020603050405020304" pitchFamily="18" charset="0"/>
              <a:cs typeface="Times New Roman" panose="02020603050405020304" pitchFamily="18" charset="0"/>
            </a:endParaRPr>
          </a:p>
          <a:p>
            <a:pPr algn="ctr"/>
            <a:r>
              <a:rPr lang="ru-RU" sz="4400" dirty="0" smtClean="0">
                <a:solidFill>
                  <a:schemeClr val="bg2">
                    <a:lumMod val="50000"/>
                  </a:schemeClr>
                </a:solidFill>
                <a:latin typeface="Times New Roman" panose="02020603050405020304" pitchFamily="18" charset="0"/>
                <a:cs typeface="Times New Roman" panose="02020603050405020304" pitchFamily="18" charset="0"/>
              </a:rPr>
              <a:t>СПАСИБО ЗА ВНИМАНИЕ!</a:t>
            </a:r>
            <a:endParaRPr lang="ru-RU" sz="4400" dirty="0">
              <a:solidFill>
                <a:schemeClr val="bg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098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48680"/>
            <a:ext cx="7992888" cy="830997"/>
          </a:xfrm>
          <a:prstGeom prst="rect">
            <a:avLst/>
          </a:prstGeom>
        </p:spPr>
        <p:txBody>
          <a:bodyPr wrap="square">
            <a:spAutoFit/>
          </a:bodyPr>
          <a:lstStyle/>
          <a:p>
            <a:pPr algn="ctr"/>
            <a:r>
              <a:rPr lang="ru-RU" sz="2400" b="1" dirty="0">
                <a:latin typeface="Times New Roman" panose="02020603050405020304" pitchFamily="18" charset="0"/>
                <a:cs typeface="Times New Roman" panose="02020603050405020304" pitchFamily="18" charset="0"/>
              </a:rPr>
              <a:t>Новое в законодательстве по регулированию тарифов в сфере теплоснабжения</a:t>
            </a:r>
          </a:p>
        </p:txBody>
      </p:sp>
      <p:sp>
        <p:nvSpPr>
          <p:cNvPr id="4" name="Скругленный прямоугольник 3"/>
          <p:cNvSpPr/>
          <p:nvPr/>
        </p:nvSpPr>
        <p:spPr>
          <a:xfrm>
            <a:off x="257589" y="1412777"/>
            <a:ext cx="8634889" cy="576063"/>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u="sng" dirty="0">
                <a:solidFill>
                  <a:schemeClr val="tx1"/>
                </a:solidFill>
                <a:latin typeface="Times New Roman"/>
              </a:rPr>
              <a:t>Постановление Правительства РФ от 17.11.2017 </a:t>
            </a:r>
            <a:r>
              <a:rPr lang="ru-RU" sz="1200" b="1" u="sng" dirty="0" smtClean="0">
                <a:solidFill>
                  <a:schemeClr val="tx1"/>
                </a:solidFill>
                <a:latin typeface="Times New Roman"/>
              </a:rPr>
              <a:t>№ </a:t>
            </a:r>
            <a:r>
              <a:rPr lang="ru-RU" sz="1200" b="1" u="sng" dirty="0">
                <a:solidFill>
                  <a:schemeClr val="tx1"/>
                </a:solidFill>
                <a:latin typeface="Times New Roman"/>
              </a:rPr>
              <a:t>1390</a:t>
            </a:r>
          </a:p>
          <a:p>
            <a:pPr algn="just"/>
            <a:r>
              <a:rPr lang="ru-RU" sz="1200" dirty="0" smtClean="0">
                <a:solidFill>
                  <a:schemeClr val="tx1"/>
                </a:solidFill>
                <a:latin typeface="Times New Roman"/>
              </a:rPr>
              <a:t>«О </a:t>
            </a:r>
            <a:r>
              <a:rPr lang="ru-RU" sz="1200" dirty="0">
                <a:solidFill>
                  <a:schemeClr val="tx1"/>
                </a:solidFill>
                <a:latin typeface="Times New Roman"/>
              </a:rPr>
              <a:t>внесении изменений в некоторые акты Правительства Российской Федерации по вопросам разработки, утверждения и изменения инвестиционных программ в сфере теплоснабжения, водоснабжения и </a:t>
            </a:r>
            <a:r>
              <a:rPr lang="ru-RU" sz="1200" dirty="0" smtClean="0">
                <a:solidFill>
                  <a:schemeClr val="tx1"/>
                </a:solidFill>
                <a:latin typeface="Times New Roman"/>
              </a:rPr>
              <a:t>водоотведения»</a:t>
            </a:r>
            <a:endParaRPr lang="ru-RU" sz="1200" dirty="0">
              <a:solidFill>
                <a:schemeClr val="tx1"/>
              </a:solidFill>
              <a:latin typeface="Times New Roman"/>
            </a:endParaRPr>
          </a:p>
        </p:txBody>
      </p:sp>
      <p:sp>
        <p:nvSpPr>
          <p:cNvPr id="5" name="Скругленный прямоугольник 4"/>
          <p:cNvSpPr/>
          <p:nvPr/>
        </p:nvSpPr>
        <p:spPr>
          <a:xfrm>
            <a:off x="257589" y="2237492"/>
            <a:ext cx="8634889" cy="5434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400" dirty="0" smtClean="0">
              <a:solidFill>
                <a:schemeClr val="tx1"/>
              </a:solidFill>
              <a:latin typeface="Times New Roman" panose="02020603050405020304" pitchFamily="18" charset="0"/>
              <a:cs typeface="Times New Roman" panose="02020603050405020304" pitchFamily="18" charset="0"/>
            </a:endParaRPr>
          </a:p>
          <a:p>
            <a:pPr algn="ctr"/>
            <a:r>
              <a:rPr lang="ru-RU" sz="1200" dirty="0" smtClean="0">
                <a:solidFill>
                  <a:schemeClr val="tx1"/>
                </a:solidFill>
                <a:latin typeface="Times New Roman" panose="02020603050405020304" pitchFamily="18" charset="0"/>
                <a:cs typeface="Times New Roman" panose="02020603050405020304" pitchFamily="18" charset="0"/>
              </a:rPr>
              <a:t>ПП №1075 – корректировка расходов </a:t>
            </a:r>
            <a:r>
              <a:rPr lang="ru-RU" sz="1200" dirty="0">
                <a:solidFill>
                  <a:schemeClr val="tx1"/>
                </a:solidFill>
                <a:latin typeface="Times New Roman" panose="02020603050405020304" pitchFamily="18" charset="0"/>
                <a:cs typeface="Times New Roman" panose="02020603050405020304" pitchFamily="18" charset="0"/>
              </a:rPr>
              <a:t>на </a:t>
            </a:r>
            <a:r>
              <a:rPr lang="ru-RU" sz="1200" dirty="0" smtClean="0">
                <a:solidFill>
                  <a:schemeClr val="tx1"/>
                </a:solidFill>
                <a:latin typeface="Times New Roman" panose="02020603050405020304" pitchFamily="18" charset="0"/>
                <a:cs typeface="Times New Roman" panose="02020603050405020304" pitchFamily="18" charset="0"/>
              </a:rPr>
              <a:t>инвестиции - пункт </a:t>
            </a:r>
            <a:r>
              <a:rPr lang="ru-RU" sz="1200" dirty="0">
                <a:solidFill>
                  <a:schemeClr val="tx1"/>
                </a:solidFill>
                <a:latin typeface="Times New Roman" panose="02020603050405020304" pitchFamily="18" charset="0"/>
                <a:cs typeface="Times New Roman" panose="02020603050405020304" pitchFamily="18" charset="0"/>
              </a:rPr>
              <a:t>20(1</a:t>
            </a:r>
            <a:r>
              <a:rPr lang="ru-RU" sz="1200" dirty="0" smtClean="0">
                <a:solidFill>
                  <a:schemeClr val="tx1"/>
                </a:solidFill>
                <a:latin typeface="Times New Roman" panose="02020603050405020304" pitchFamily="18" charset="0"/>
                <a:cs typeface="Times New Roman" panose="02020603050405020304" pitchFamily="18" charset="0"/>
              </a:rPr>
              <a:t>), </a:t>
            </a:r>
          </a:p>
          <a:p>
            <a:pPr algn="ctr"/>
            <a:r>
              <a:rPr lang="ru-RU" sz="1200" dirty="0" smtClean="0">
                <a:solidFill>
                  <a:schemeClr val="tx1"/>
                </a:solidFill>
                <a:latin typeface="Times New Roman" panose="02020603050405020304" pitchFamily="18" charset="0"/>
                <a:cs typeface="Times New Roman" panose="02020603050405020304" pitchFamily="18" charset="0"/>
              </a:rPr>
              <a:t>ПП </a:t>
            </a:r>
            <a:r>
              <a:rPr lang="ru-RU" sz="1200" dirty="0">
                <a:solidFill>
                  <a:schemeClr val="tx1"/>
                </a:solidFill>
                <a:latin typeface="Times New Roman" panose="02020603050405020304" pitchFamily="18" charset="0"/>
                <a:cs typeface="Times New Roman" panose="02020603050405020304" pitchFamily="18" charset="0"/>
              </a:rPr>
              <a:t>№ 410 </a:t>
            </a:r>
            <a:r>
              <a:rPr lang="ru-RU" sz="1200" dirty="0" smtClean="0">
                <a:solidFill>
                  <a:schemeClr val="tx1"/>
                </a:solidFill>
                <a:latin typeface="Times New Roman" panose="02020603050405020304" pitchFamily="18" charset="0"/>
                <a:cs typeface="Times New Roman" panose="02020603050405020304" pitchFamily="18" charset="0"/>
              </a:rPr>
              <a:t>- орган </a:t>
            </a:r>
            <a:r>
              <a:rPr lang="ru-RU" sz="1200" dirty="0">
                <a:solidFill>
                  <a:schemeClr val="tx1"/>
                </a:solidFill>
                <a:latin typeface="Times New Roman" panose="02020603050405020304" pitchFamily="18" charset="0"/>
                <a:cs typeface="Times New Roman" panose="02020603050405020304" pitchFamily="18" charset="0"/>
              </a:rPr>
              <a:t>исполнительной власти субъекта Российской Федерации в области государственного регулирования </a:t>
            </a:r>
            <a:r>
              <a:rPr lang="ru-RU" sz="1200" dirty="0" smtClean="0">
                <a:solidFill>
                  <a:schemeClr val="tx1"/>
                </a:solidFill>
                <a:latin typeface="Times New Roman" panose="02020603050405020304" pitchFamily="18" charset="0"/>
                <a:cs typeface="Times New Roman" panose="02020603050405020304" pitchFamily="18" charset="0"/>
              </a:rPr>
              <a:t>тарифов согласовывает инвестиционную программу – пункты 26(1), 36(1), 45, 48</a:t>
            </a:r>
          </a:p>
          <a:p>
            <a:pPr algn="ctr"/>
            <a:r>
              <a:rPr lang="ru-RU" sz="1400" dirty="0" smtClean="0">
                <a:solidFill>
                  <a:schemeClr val="tx1"/>
                </a:solidFill>
                <a:latin typeface="Times New Roman" panose="02020603050405020304" pitchFamily="18" charset="0"/>
                <a:cs typeface="Times New Roman" panose="02020603050405020304" pitchFamily="18" charset="0"/>
              </a:rPr>
              <a:t>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a:xfrm>
            <a:off x="241366" y="2996952"/>
            <a:ext cx="8640958" cy="432048"/>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u="sng" dirty="0">
                <a:solidFill>
                  <a:schemeClr val="tx1"/>
                </a:solidFill>
                <a:latin typeface="Times New Roman" panose="02020603050405020304" pitchFamily="18" charset="0"/>
                <a:cs typeface="Times New Roman" panose="02020603050405020304" pitchFamily="18" charset="0"/>
              </a:rPr>
              <a:t>Постановление Правительства РФ от 13.01.2018 </a:t>
            </a:r>
            <a:r>
              <a:rPr lang="ru-RU" sz="1200" b="1" u="sng" dirty="0" smtClean="0">
                <a:solidFill>
                  <a:schemeClr val="tx1"/>
                </a:solidFill>
                <a:latin typeface="Times New Roman" panose="02020603050405020304" pitchFamily="18" charset="0"/>
                <a:cs typeface="Times New Roman" panose="02020603050405020304" pitchFamily="18" charset="0"/>
              </a:rPr>
              <a:t>№ </a:t>
            </a:r>
            <a:r>
              <a:rPr lang="ru-RU" sz="1200" b="1" u="sng" dirty="0">
                <a:solidFill>
                  <a:schemeClr val="tx1"/>
                </a:solidFill>
                <a:latin typeface="Times New Roman" panose="02020603050405020304" pitchFamily="18" charset="0"/>
                <a:cs typeface="Times New Roman" panose="02020603050405020304" pitchFamily="18" charset="0"/>
              </a:rPr>
              <a:t>7</a:t>
            </a:r>
          </a:p>
          <a:p>
            <a:pPr algn="ctr"/>
            <a:r>
              <a:rPr lang="ru-RU" sz="1200" dirty="0" smtClean="0">
                <a:solidFill>
                  <a:schemeClr val="tx1"/>
                </a:solidFill>
                <a:latin typeface="Times New Roman" panose="02020603050405020304" pitchFamily="18" charset="0"/>
                <a:cs typeface="Times New Roman" panose="02020603050405020304" pitchFamily="18" charset="0"/>
              </a:rPr>
              <a:t>«О </a:t>
            </a:r>
            <a:r>
              <a:rPr lang="ru-RU" sz="1200" dirty="0">
                <a:solidFill>
                  <a:schemeClr val="tx1"/>
                </a:solidFill>
                <a:latin typeface="Times New Roman" panose="02020603050405020304" pitchFamily="18" charset="0"/>
                <a:cs typeface="Times New Roman" panose="02020603050405020304" pitchFamily="18" charset="0"/>
              </a:rPr>
              <a:t>внесении изменений в постановление Правительства Российской Федерации от </a:t>
            </a:r>
            <a:r>
              <a:rPr lang="ru-RU" sz="1200" dirty="0" smtClean="0">
                <a:solidFill>
                  <a:schemeClr val="tx1"/>
                </a:solidFill>
                <a:latin typeface="Times New Roman" panose="02020603050405020304" pitchFamily="18" charset="0"/>
                <a:cs typeface="Times New Roman" panose="02020603050405020304" pitchFamily="18" charset="0"/>
              </a:rPr>
              <a:t>22.10.2012  №1075»</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7" name="Скругленный прямоугольник 6"/>
          <p:cNvSpPr/>
          <p:nvPr/>
        </p:nvSpPr>
        <p:spPr>
          <a:xfrm>
            <a:off x="267461" y="3717032"/>
            <a:ext cx="8614863"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anose="02020603050405020304" pitchFamily="18" charset="0"/>
                <a:cs typeface="Times New Roman" panose="02020603050405020304" pitchFamily="18" charset="0"/>
              </a:rPr>
              <a:t>Пункты 5(3),5(4) </a:t>
            </a:r>
            <a:r>
              <a:rPr lang="ru-RU" sz="1200" dirty="0">
                <a:solidFill>
                  <a:schemeClr val="tx1"/>
                </a:solidFill>
                <a:latin typeface="Times New Roman" panose="02020603050405020304" pitchFamily="18" charset="0"/>
                <a:cs typeface="Times New Roman" panose="02020603050405020304" pitchFamily="18" charset="0"/>
              </a:rPr>
              <a:t>– </a:t>
            </a:r>
            <a:r>
              <a:rPr lang="ru-RU" sz="1200" dirty="0" smtClean="0">
                <a:solidFill>
                  <a:schemeClr val="tx1"/>
                </a:solidFill>
                <a:latin typeface="Times New Roman" panose="02020603050405020304" pitchFamily="18" charset="0"/>
                <a:cs typeface="Times New Roman" panose="02020603050405020304" pitchFamily="18" charset="0"/>
              </a:rPr>
              <a:t>определены категории </a:t>
            </a:r>
            <a:r>
              <a:rPr lang="ru-RU" sz="1200" dirty="0">
                <a:solidFill>
                  <a:schemeClr val="tx1"/>
                </a:solidFill>
                <a:latin typeface="Times New Roman" panose="02020603050405020304" pitchFamily="18" charset="0"/>
                <a:cs typeface="Times New Roman" panose="02020603050405020304" pitchFamily="18" charset="0"/>
              </a:rPr>
              <a:t>потребителей, </a:t>
            </a:r>
            <a:r>
              <a:rPr lang="ru-RU" sz="1200" dirty="0" smtClean="0">
                <a:solidFill>
                  <a:schemeClr val="tx1"/>
                </a:solidFill>
                <a:latin typeface="Times New Roman" panose="02020603050405020304" pitchFamily="18" charset="0"/>
                <a:cs typeface="Times New Roman" panose="02020603050405020304" pitchFamily="18" charset="0"/>
              </a:rPr>
              <a:t>приравненные </a:t>
            </a:r>
            <a:r>
              <a:rPr lang="ru-RU" sz="1200" dirty="0">
                <a:solidFill>
                  <a:schemeClr val="tx1"/>
                </a:solidFill>
                <a:latin typeface="Times New Roman" panose="02020603050405020304" pitchFamily="18" charset="0"/>
                <a:cs typeface="Times New Roman" panose="02020603050405020304" pitchFamily="18" charset="0"/>
              </a:rPr>
              <a:t>к </a:t>
            </a:r>
            <a:r>
              <a:rPr lang="ru-RU" sz="1200" dirty="0" smtClean="0">
                <a:solidFill>
                  <a:schemeClr val="tx1"/>
                </a:solidFill>
                <a:latin typeface="Times New Roman" panose="02020603050405020304" pitchFamily="18" charset="0"/>
                <a:cs typeface="Times New Roman" panose="02020603050405020304" pitchFamily="18" charset="0"/>
              </a:rPr>
              <a:t>населению</a:t>
            </a:r>
          </a:p>
          <a:p>
            <a:pPr algn="ctr"/>
            <a:r>
              <a:rPr lang="ru-RU" sz="1200" dirty="0">
                <a:solidFill>
                  <a:schemeClr val="tx1"/>
                </a:solidFill>
                <a:latin typeface="Times New Roman" panose="02020603050405020304" pitchFamily="18" charset="0"/>
                <a:cs typeface="Times New Roman" panose="02020603050405020304" pitchFamily="18" charset="0"/>
              </a:rPr>
              <a:t>Пункт 22(1) -  Расчетный объем полезного отпуска тепловой </a:t>
            </a:r>
            <a:r>
              <a:rPr lang="ru-RU" sz="1200" dirty="0" smtClean="0">
                <a:solidFill>
                  <a:schemeClr val="tx1"/>
                </a:solidFill>
                <a:latin typeface="Times New Roman" panose="02020603050405020304" pitchFamily="18" charset="0"/>
                <a:cs typeface="Times New Roman" panose="02020603050405020304" pitchFamily="18" charset="0"/>
              </a:rPr>
              <a:t>энергии определяется с </a:t>
            </a:r>
            <a:r>
              <a:rPr lang="ru-RU" sz="1200" dirty="0">
                <a:solidFill>
                  <a:schemeClr val="tx1"/>
                </a:solidFill>
                <a:latin typeface="Times New Roman" panose="02020603050405020304" pitchFamily="18" charset="0"/>
                <a:cs typeface="Times New Roman" panose="02020603050405020304" pitchFamily="18" charset="0"/>
              </a:rPr>
              <a:t>учетом фактического полезного отпуска тепловой энергии за последний отчетный год и динамики полезного отпуска тепловой энергии указанным категориям потребителей за последние 3 года</a:t>
            </a:r>
            <a:r>
              <a:rPr lang="ru-RU" sz="1200" dirty="0" smtClean="0">
                <a:solidFill>
                  <a:schemeClr val="tx1"/>
                </a:solidFill>
                <a:latin typeface="Times New Roman" panose="02020603050405020304" pitchFamily="18" charset="0"/>
                <a:cs typeface="Times New Roman" panose="02020603050405020304" pitchFamily="18" charset="0"/>
              </a:rPr>
              <a:t>.</a:t>
            </a:r>
            <a:r>
              <a:rPr lang="ru-RU" sz="1400" dirty="0" smtClean="0">
                <a:solidFill>
                  <a:schemeClr val="tx1"/>
                </a:solidFill>
                <a:latin typeface="Times New Roman" panose="02020603050405020304" pitchFamily="18" charset="0"/>
                <a:cs typeface="Times New Roman" panose="02020603050405020304" pitchFamily="18" charset="0"/>
              </a:rPr>
              <a:t>  </a:t>
            </a:r>
            <a:endParaRPr lang="ru-RU" sz="1400" dirty="0">
              <a:solidFill>
                <a:schemeClr val="tx1"/>
              </a:solidFill>
              <a:latin typeface="Times New Roman" panose="02020603050405020304" pitchFamily="18" charset="0"/>
              <a:cs typeface="Times New Roman" panose="02020603050405020304" pitchFamily="18" charset="0"/>
            </a:endParaRPr>
          </a:p>
        </p:txBody>
      </p:sp>
      <p:sp>
        <p:nvSpPr>
          <p:cNvPr id="8" name="Скругленный прямоугольник 7"/>
          <p:cNvSpPr/>
          <p:nvPr/>
        </p:nvSpPr>
        <p:spPr>
          <a:xfrm>
            <a:off x="251521" y="4725144"/>
            <a:ext cx="8640957" cy="39604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b="1" u="sng" dirty="0">
                <a:solidFill>
                  <a:schemeClr val="tx1"/>
                </a:solidFill>
                <a:latin typeface="Times New Roman" panose="02020603050405020304" pitchFamily="18" charset="0"/>
                <a:cs typeface="Times New Roman" panose="02020603050405020304" pitchFamily="18" charset="0"/>
              </a:rPr>
              <a:t>Постановление Правительства РФ от 08.02.2018 </a:t>
            </a:r>
            <a:r>
              <a:rPr lang="ru-RU" sz="1200" b="1" u="sng" dirty="0" smtClean="0">
                <a:solidFill>
                  <a:schemeClr val="tx1"/>
                </a:solidFill>
                <a:latin typeface="Times New Roman" panose="02020603050405020304" pitchFamily="18" charset="0"/>
                <a:cs typeface="Times New Roman" panose="02020603050405020304" pitchFamily="18" charset="0"/>
              </a:rPr>
              <a:t>№ </a:t>
            </a:r>
            <a:r>
              <a:rPr lang="ru-RU" sz="1200" b="1" u="sng" dirty="0">
                <a:solidFill>
                  <a:schemeClr val="tx1"/>
                </a:solidFill>
                <a:latin typeface="Times New Roman" panose="02020603050405020304" pitchFamily="18" charset="0"/>
                <a:cs typeface="Times New Roman" panose="02020603050405020304" pitchFamily="18" charset="0"/>
              </a:rPr>
              <a:t>126</a:t>
            </a:r>
          </a:p>
          <a:p>
            <a:pPr algn="ctr"/>
            <a:r>
              <a:rPr lang="ru-RU" sz="1200" dirty="0" smtClean="0">
                <a:solidFill>
                  <a:schemeClr val="tx1"/>
                </a:solidFill>
                <a:latin typeface="Times New Roman" panose="02020603050405020304" pitchFamily="18" charset="0"/>
                <a:cs typeface="Times New Roman" panose="02020603050405020304" pitchFamily="18" charset="0"/>
              </a:rPr>
              <a:t>«О </a:t>
            </a:r>
            <a:r>
              <a:rPr lang="ru-RU" sz="1200" dirty="0">
                <a:solidFill>
                  <a:schemeClr val="tx1"/>
                </a:solidFill>
                <a:latin typeface="Times New Roman" panose="02020603050405020304" pitchFamily="18" charset="0"/>
                <a:cs typeface="Times New Roman" panose="02020603050405020304" pitchFamily="18" charset="0"/>
              </a:rPr>
              <a:t>внесении изменений в постановление Правительства Российской Федерации от </a:t>
            </a:r>
            <a:r>
              <a:rPr lang="ru-RU" sz="1200" dirty="0" smtClean="0">
                <a:solidFill>
                  <a:schemeClr val="tx1"/>
                </a:solidFill>
                <a:latin typeface="Times New Roman" panose="02020603050405020304" pitchFamily="18" charset="0"/>
                <a:cs typeface="Times New Roman" panose="02020603050405020304" pitchFamily="18" charset="0"/>
              </a:rPr>
              <a:t>22.10.2012  № 1075»</a:t>
            </a:r>
            <a:endParaRPr lang="ru-RU" sz="1200" dirty="0">
              <a:solidFill>
                <a:schemeClr val="tx1"/>
              </a:solidFill>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2483768" y="5358844"/>
            <a:ext cx="6315601" cy="10944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a:solidFill>
                  <a:schemeClr val="tx1"/>
                </a:solidFill>
                <a:latin typeface="Times New Roman" panose="02020603050405020304" pitchFamily="18" charset="0"/>
                <a:cs typeface="Times New Roman" panose="02020603050405020304" pitchFamily="18" charset="0"/>
              </a:rPr>
              <a:t> </a:t>
            </a:r>
            <a:r>
              <a:rPr lang="ru-RU" sz="1200" dirty="0" smtClean="0">
                <a:solidFill>
                  <a:schemeClr val="tx1"/>
                </a:solidFill>
                <a:latin typeface="Times New Roman" panose="02020603050405020304" pitchFamily="18" charset="0"/>
                <a:cs typeface="Times New Roman" panose="02020603050405020304" pitchFamily="18" charset="0"/>
              </a:rPr>
              <a:t>Пункт 5(5) - с </a:t>
            </a:r>
            <a:r>
              <a:rPr lang="ru-RU" sz="1200" dirty="0">
                <a:solidFill>
                  <a:schemeClr val="tx1"/>
                </a:solidFill>
                <a:latin typeface="Times New Roman" panose="02020603050405020304" pitchFamily="18" charset="0"/>
                <a:cs typeface="Times New Roman" panose="02020603050405020304" pitchFamily="18" charset="0"/>
              </a:rPr>
              <a:t>1 января 2019 г. </a:t>
            </a:r>
            <a:r>
              <a:rPr lang="ru-RU" sz="1200" dirty="0" smtClean="0">
                <a:solidFill>
                  <a:schemeClr val="tx1"/>
                </a:solidFill>
                <a:latin typeface="Times New Roman" panose="02020603050405020304" pitchFamily="18" charset="0"/>
                <a:cs typeface="Times New Roman" panose="02020603050405020304" pitchFamily="18" charset="0"/>
              </a:rPr>
              <a:t>не </a:t>
            </a:r>
            <a:r>
              <a:rPr lang="ru-RU" sz="1200" dirty="0">
                <a:solidFill>
                  <a:schemeClr val="tx1"/>
                </a:solidFill>
                <a:latin typeface="Times New Roman" panose="02020603050405020304" pitchFamily="18" charset="0"/>
                <a:cs typeface="Times New Roman" panose="02020603050405020304" pitchFamily="18" charset="0"/>
              </a:rPr>
              <a:t>подлежат государственному регулированию и определяются соглашением сторон договора теплоснабжения и (или) поставки тепловой энергии (мощности) и (или) </a:t>
            </a:r>
            <a:r>
              <a:rPr lang="ru-RU" sz="1200" dirty="0" smtClean="0">
                <a:solidFill>
                  <a:schemeClr val="tx1"/>
                </a:solidFill>
                <a:latin typeface="Times New Roman" panose="02020603050405020304" pitchFamily="18" charset="0"/>
                <a:cs typeface="Times New Roman" panose="02020603050405020304" pitchFamily="18" charset="0"/>
              </a:rPr>
              <a:t>теплоносителя - производство с </a:t>
            </a:r>
            <a:r>
              <a:rPr lang="ru-RU" sz="1200" dirty="0">
                <a:solidFill>
                  <a:schemeClr val="tx1"/>
                </a:solidFill>
                <a:latin typeface="Times New Roman" panose="02020603050405020304" pitchFamily="18" charset="0"/>
                <a:cs typeface="Times New Roman" panose="02020603050405020304" pitchFamily="18" charset="0"/>
              </a:rPr>
              <a:t>использованием источника тепловой энергии, установленная мощность которого составляет менее 10 Гкал/ч, и (или) осуществление поставки теплоснабжающей организацией потребителю тепловой энергии в объеме менее 50000 Гкал за 2017 год</a:t>
            </a:r>
          </a:p>
        </p:txBody>
      </p:sp>
      <p:sp>
        <p:nvSpPr>
          <p:cNvPr id="10" name="Стрелка вниз 9"/>
          <p:cNvSpPr/>
          <p:nvPr/>
        </p:nvSpPr>
        <p:spPr>
          <a:xfrm>
            <a:off x="4561845" y="2032880"/>
            <a:ext cx="484632" cy="204612"/>
          </a:xfrm>
          <a:prstGeom prst="downArrow">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Стрелка вниз 10"/>
          <p:cNvSpPr/>
          <p:nvPr/>
        </p:nvSpPr>
        <p:spPr>
          <a:xfrm>
            <a:off x="4556939" y="3454731"/>
            <a:ext cx="612068" cy="216024"/>
          </a:xfrm>
          <a:prstGeom prst="downArrow">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a:off x="4621979" y="5121188"/>
            <a:ext cx="684076" cy="216024"/>
          </a:xfrm>
          <a:prstGeom prst="downArrow">
            <a:avLst/>
          </a:prstGeom>
          <a:solidFill>
            <a:schemeClr val="accent5">
              <a:lumMod val="40000"/>
              <a:lumOff val="6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44259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67544" y="116632"/>
            <a:ext cx="8229600" cy="792088"/>
          </a:xfrm>
        </p:spPr>
        <p:txBody>
          <a:bodyPr>
            <a:noAutofit/>
          </a:bodyPr>
          <a:lstStyle/>
          <a:p>
            <a:pPr algn="ctr"/>
            <a:r>
              <a:rPr lang="ru-RU" sz="2800" dirty="0" smtClean="0">
                <a:solidFill>
                  <a:schemeClr val="tx1"/>
                </a:solidFill>
                <a:latin typeface="Times New Roman" panose="02020603050405020304" pitchFamily="18" charset="0"/>
                <a:cs typeface="Times New Roman" panose="02020603050405020304" pitchFamily="18" charset="0"/>
              </a:rPr>
              <a:t>Тарифная кампания 2019 год</a:t>
            </a:r>
            <a:endParaRPr lang="ru-RU" sz="2800" dirty="0">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043608" y="1412776"/>
            <a:ext cx="3024336" cy="369332"/>
          </a:xfrm>
          <a:prstGeom prst="rect">
            <a:avLst/>
          </a:prstGeom>
          <a:solidFill>
            <a:schemeClr val="accent1">
              <a:lumMod val="40000"/>
              <a:lumOff val="60000"/>
            </a:schemeClr>
          </a:solidFill>
          <a:ln>
            <a:solidFill>
              <a:schemeClr val="tx1"/>
            </a:solidFill>
          </a:ln>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Корректировка на 2019 год</a:t>
            </a:r>
            <a:endParaRPr lang="ru-RU"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970677" y="1393085"/>
            <a:ext cx="3384376" cy="646331"/>
          </a:xfrm>
          <a:prstGeom prst="rect">
            <a:avLst/>
          </a:prstGeom>
          <a:solidFill>
            <a:schemeClr val="accent1">
              <a:lumMod val="40000"/>
              <a:lumOff val="60000"/>
            </a:schemeClr>
          </a:solidFill>
          <a:ln>
            <a:solidFill>
              <a:schemeClr val="tx1"/>
            </a:solidFill>
          </a:ln>
        </p:spPr>
        <p:txBody>
          <a:bodyPr wrap="square" rtlCol="0">
            <a:spAutoFit/>
          </a:bodyPr>
          <a:lstStyle/>
          <a:p>
            <a:pPr algn="ctr"/>
            <a:r>
              <a:rPr lang="ru-RU" dirty="0" smtClean="0">
                <a:latin typeface="Times New Roman" panose="02020603050405020304" pitchFamily="18" charset="0"/>
                <a:cs typeface="Times New Roman" panose="02020603050405020304" pitchFamily="18" charset="0"/>
              </a:rPr>
              <a:t>Установление тарифов </a:t>
            </a:r>
          </a:p>
          <a:p>
            <a:pPr algn="ctr"/>
            <a:r>
              <a:rPr lang="ru-RU" dirty="0" smtClean="0">
                <a:latin typeface="Times New Roman" panose="02020603050405020304" pitchFamily="18" charset="0"/>
                <a:cs typeface="Times New Roman" panose="02020603050405020304" pitchFamily="18" charset="0"/>
              </a:rPr>
              <a:t>на 2019-2023 годы</a:t>
            </a:r>
            <a:endParaRPr lang="ru-RU"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1043608" y="2204864"/>
            <a:ext cx="3024336"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Заявление на корректировку тарифа на 2019 год</a:t>
            </a:r>
            <a:endParaRPr lang="ru-RU" sz="12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038176" y="3005088"/>
            <a:ext cx="3024336" cy="1015663"/>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Предложения по корректировке тарифа  на 2019 год в части неподконтрольных расходов и расходов на энергетические ресурсы с приложением обосновывающих документов</a:t>
            </a:r>
            <a:endParaRPr lang="ru-RU" sz="1200" dirty="0">
              <a:latin typeface="Times New Roman" panose="02020603050405020304" pitchFamily="18" charset="0"/>
              <a:cs typeface="Times New Roman" panose="02020603050405020304" pitchFamily="18" charset="0"/>
            </a:endParaRPr>
          </a:p>
        </p:txBody>
      </p:sp>
      <p:sp>
        <p:nvSpPr>
          <p:cNvPr id="14" name="TextBox 13"/>
          <p:cNvSpPr txBox="1"/>
          <p:nvPr/>
        </p:nvSpPr>
        <p:spPr>
          <a:xfrm>
            <a:off x="1055109" y="4293096"/>
            <a:ext cx="3024336"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Информация о фактических расходах за 2017 год с приложением обосновывающих документов</a:t>
            </a:r>
            <a:endParaRPr lang="ru-RU" sz="1200" dirty="0">
              <a:latin typeface="Times New Roman" panose="02020603050405020304" pitchFamily="18" charset="0"/>
              <a:cs typeface="Times New Roman" panose="02020603050405020304" pitchFamily="18" charset="0"/>
            </a:endParaRPr>
          </a:p>
        </p:txBody>
      </p:sp>
      <p:sp>
        <p:nvSpPr>
          <p:cNvPr id="15" name="TextBox 14"/>
          <p:cNvSpPr txBox="1"/>
          <p:nvPr/>
        </p:nvSpPr>
        <p:spPr>
          <a:xfrm>
            <a:off x="4970677" y="2210627"/>
            <a:ext cx="3384376"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Заявление об установлении тарифов на 2019-2023 годы</a:t>
            </a:r>
            <a:endParaRPr lang="ru-RU" sz="1200" dirty="0">
              <a:latin typeface="Times New Roman" panose="02020603050405020304" pitchFamily="18" charset="0"/>
              <a:cs typeface="Times New Roman" panose="02020603050405020304" pitchFamily="18" charset="0"/>
            </a:endParaRPr>
          </a:p>
        </p:txBody>
      </p:sp>
      <p:sp>
        <p:nvSpPr>
          <p:cNvPr id="16" name="TextBox 15"/>
          <p:cNvSpPr txBox="1"/>
          <p:nvPr/>
        </p:nvSpPr>
        <p:spPr>
          <a:xfrm>
            <a:off x="4987209" y="2852936"/>
            <a:ext cx="3384376"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Заявление о выборе метода регулирования тарифов на 2019-2023 годы</a:t>
            </a:r>
            <a:endParaRPr lang="ru-RU" sz="12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4995475" y="3646765"/>
            <a:ext cx="3384376"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Предложения об установлении тарифов на 2019-2023 годы с приложением обосновывающих документов </a:t>
            </a:r>
            <a:endParaRPr lang="ru-RU"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4970677" y="4477762"/>
            <a:ext cx="3384376" cy="461665"/>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a:latin typeface="Times New Roman" panose="02020603050405020304" pitchFamily="18" charset="0"/>
                <a:cs typeface="Times New Roman" panose="02020603050405020304" pitchFamily="18" charset="0"/>
              </a:rPr>
              <a:t>Информация о фактических расходах за 2017 год с приложением обосновывающих документов</a:t>
            </a:r>
          </a:p>
        </p:txBody>
      </p:sp>
      <p:sp>
        <p:nvSpPr>
          <p:cNvPr id="19" name="TextBox 18"/>
          <p:cNvSpPr txBox="1"/>
          <p:nvPr/>
        </p:nvSpPr>
        <p:spPr>
          <a:xfrm>
            <a:off x="1055110" y="5229200"/>
            <a:ext cx="3024336"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smtClean="0">
                <a:latin typeface="Times New Roman" panose="02020603050405020304" pitchFamily="18" charset="0"/>
                <a:cs typeface="Times New Roman" panose="02020603050405020304" pitchFamily="18" charset="0"/>
              </a:rPr>
              <a:t>Информация о фактическом освоении (корректировке) инвестиционной программы за 2017 год</a:t>
            </a:r>
            <a:endParaRPr lang="ru-RU" sz="1200" dirty="0">
              <a:latin typeface="Times New Roman" panose="02020603050405020304" pitchFamily="18" charset="0"/>
              <a:cs typeface="Times New Roman" panose="02020603050405020304" pitchFamily="18" charset="0"/>
            </a:endParaRPr>
          </a:p>
        </p:txBody>
      </p:sp>
      <p:sp>
        <p:nvSpPr>
          <p:cNvPr id="22" name="TextBox 21"/>
          <p:cNvSpPr txBox="1"/>
          <p:nvPr/>
        </p:nvSpPr>
        <p:spPr>
          <a:xfrm>
            <a:off x="4995475" y="5228782"/>
            <a:ext cx="3367844" cy="646331"/>
          </a:xfrm>
          <a:prstGeom prst="rect">
            <a:avLst/>
          </a:prstGeom>
          <a:solidFill>
            <a:schemeClr val="accent6">
              <a:lumMod val="20000"/>
              <a:lumOff val="80000"/>
            </a:schemeClr>
          </a:solidFill>
          <a:ln>
            <a:solidFill>
              <a:schemeClr val="tx1"/>
            </a:solidFill>
          </a:ln>
        </p:spPr>
        <p:txBody>
          <a:bodyPr wrap="square" rtlCol="0">
            <a:spAutoFit/>
          </a:bodyPr>
          <a:lstStyle/>
          <a:p>
            <a:pPr algn="ctr"/>
            <a:r>
              <a:rPr lang="ru-RU" sz="1200" dirty="0">
                <a:latin typeface="Times New Roman" panose="02020603050405020304" pitchFamily="18" charset="0"/>
                <a:cs typeface="Times New Roman" panose="02020603050405020304" pitchFamily="18" charset="0"/>
              </a:rPr>
              <a:t>Информация о фактическом освоении (корректировке) инвестиционной </a:t>
            </a:r>
            <a:r>
              <a:rPr lang="ru-RU" sz="1200" dirty="0" smtClean="0">
                <a:latin typeface="Times New Roman" panose="02020603050405020304" pitchFamily="18" charset="0"/>
                <a:cs typeface="Times New Roman" panose="02020603050405020304" pitchFamily="18" charset="0"/>
              </a:rPr>
              <a:t>программы за 2017 год</a:t>
            </a:r>
            <a:endParaRPr lang="ru-RU" sz="12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2769828" y="875957"/>
            <a:ext cx="3888432" cy="369332"/>
          </a:xfrm>
          <a:prstGeom prst="rect">
            <a:avLst/>
          </a:prstGeom>
          <a:noFill/>
        </p:spPr>
        <p:txBody>
          <a:bodyPr wrap="square" rtlCol="0">
            <a:spAutoFit/>
          </a:bodyPr>
          <a:lstStyle/>
          <a:p>
            <a:pPr algn="ctr"/>
            <a:r>
              <a:rPr lang="ru-RU" dirty="0">
                <a:solidFill>
                  <a:srgbClr val="C00000"/>
                </a:solidFill>
                <a:latin typeface="Times New Roman" panose="02020603050405020304" pitchFamily="18" charset="0"/>
                <a:cs typeface="Times New Roman" panose="02020603050405020304" pitchFamily="18" charset="0"/>
              </a:rPr>
              <a:t>д</a:t>
            </a:r>
            <a:r>
              <a:rPr lang="ru-RU" dirty="0" smtClean="0">
                <a:solidFill>
                  <a:srgbClr val="C00000"/>
                </a:solidFill>
                <a:latin typeface="Times New Roman" panose="02020603050405020304" pitchFamily="18" charset="0"/>
                <a:cs typeface="Times New Roman" panose="02020603050405020304" pitchFamily="18" charset="0"/>
              </a:rPr>
              <a:t>о 1 мая 2018 года</a:t>
            </a:r>
            <a:endParaRPr lang="ru-RU"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9141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96944" cy="400110"/>
          </a:xfrm>
          <a:prstGeom prst="rect">
            <a:avLst/>
          </a:prstGeom>
        </p:spPr>
        <p:txBody>
          <a:bodyPr wrap="square">
            <a:spAutoFit/>
          </a:bodyPr>
          <a:lstStyle/>
          <a:p>
            <a:pPr algn="ctr"/>
            <a:r>
              <a:rPr lang="ru-RU" sz="2000" b="1" dirty="0">
                <a:latin typeface="Times New Roman" panose="02020603050405020304" pitchFamily="18" charset="0"/>
                <a:cs typeface="Times New Roman" panose="02020603050405020304" pitchFamily="18" charset="0"/>
              </a:rPr>
              <a:t>НВВ, определяемая методом индексации установленных тарифов </a:t>
            </a:r>
            <a:endParaRPr lang="ru-RU" sz="2000" b="1" dirty="0" smtClean="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675432" y="4509120"/>
            <a:ext cx="8064896" cy="307777"/>
          </a:xfrm>
          <a:prstGeom prst="rect">
            <a:avLst/>
          </a:prstGeom>
        </p:spPr>
        <p:txBody>
          <a:bodyPr wrap="square">
            <a:spAutoFit/>
          </a:bodyPr>
          <a:lstStyle/>
          <a:p>
            <a:pPr algn="just"/>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70773" y="1085363"/>
            <a:ext cx="8272784" cy="276999"/>
          </a:xfrm>
          <a:prstGeom prst="rect">
            <a:avLst/>
          </a:prstGeom>
          <a:noFill/>
        </p:spPr>
        <p:txBody>
          <a:bodyPr wrap="square" rtlCol="0">
            <a:spAutoFit/>
          </a:bodyPr>
          <a:lstStyle/>
          <a:p>
            <a:endParaRPr lang="ru-RU" sz="1200" dirty="0">
              <a:latin typeface="Times New Roman" panose="02020603050405020304" pitchFamily="18" charset="0"/>
              <a:cs typeface="Times New Roman" panose="02020603050405020304" pitchFamily="18" charset="0"/>
            </a:endParaRPr>
          </a:p>
        </p:txBody>
      </p:sp>
      <p:pic>
        <p:nvPicPr>
          <p:cNvPr id="12" name="Рисунок 11"/>
          <p:cNvPicPr>
            <a:picLocks noChangeAspect="1"/>
          </p:cNvPicPr>
          <p:nvPr/>
        </p:nvPicPr>
        <p:blipFill>
          <a:blip r:embed="rId2"/>
          <a:stretch>
            <a:fillRect/>
          </a:stretch>
        </p:blipFill>
        <p:spPr>
          <a:xfrm>
            <a:off x="1979712" y="1077428"/>
            <a:ext cx="5350189" cy="451731"/>
          </a:xfrm>
          <a:prstGeom prst="rect">
            <a:avLst/>
          </a:prstGeom>
        </p:spPr>
      </p:pic>
      <p:sp>
        <p:nvSpPr>
          <p:cNvPr id="6" name="TextBox 5"/>
          <p:cNvSpPr txBox="1"/>
          <p:nvPr/>
        </p:nvSpPr>
        <p:spPr>
          <a:xfrm>
            <a:off x="827584" y="1772816"/>
            <a:ext cx="7560840" cy="3693319"/>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До начала долгосрочного периода регулирования на основе долгосрочных параметров орган регулирования рассчитывает НВВ на каждый i-й расчетный период регулирования долгосрочного периода.</a:t>
            </a:r>
          </a:p>
          <a:p>
            <a:r>
              <a:rPr lang="ru-RU" dirty="0" err="1">
                <a:latin typeface="Times New Roman" panose="02020603050405020304" pitchFamily="18" charset="0"/>
                <a:cs typeface="Times New Roman" panose="02020603050405020304" pitchFamily="18" charset="0"/>
              </a:rPr>
              <a:t>ОРi</a:t>
            </a:r>
            <a:r>
              <a:rPr lang="ru-RU" dirty="0">
                <a:latin typeface="Times New Roman" panose="02020603050405020304" pitchFamily="18" charset="0"/>
                <a:cs typeface="Times New Roman" panose="02020603050405020304" pitchFamily="18" charset="0"/>
              </a:rPr>
              <a:t> - операционные (подконтрольные) расходы.</a:t>
            </a:r>
          </a:p>
          <a:p>
            <a:r>
              <a:rPr lang="ru-RU" dirty="0" err="1">
                <a:latin typeface="Times New Roman" panose="02020603050405020304" pitchFamily="18" charset="0"/>
                <a:cs typeface="Times New Roman" panose="02020603050405020304" pitchFamily="18" charset="0"/>
              </a:rPr>
              <a:t>НРi</a:t>
            </a:r>
            <a:r>
              <a:rPr lang="ru-RU" dirty="0">
                <a:latin typeface="Times New Roman" panose="02020603050405020304" pitchFamily="18" charset="0"/>
                <a:cs typeface="Times New Roman" panose="02020603050405020304" pitchFamily="18" charset="0"/>
              </a:rPr>
              <a:t> - неподконтрольные расходы;</a:t>
            </a:r>
          </a:p>
          <a:p>
            <a:r>
              <a:rPr lang="ru-RU" dirty="0" err="1">
                <a:latin typeface="Times New Roman" panose="02020603050405020304" pitchFamily="18" charset="0"/>
                <a:cs typeface="Times New Roman" panose="02020603050405020304" pitchFamily="18" charset="0"/>
              </a:rPr>
              <a:t>РЭi</a:t>
            </a:r>
            <a:r>
              <a:rPr lang="ru-RU" dirty="0">
                <a:latin typeface="Times New Roman" panose="02020603050405020304" pitchFamily="18" charset="0"/>
                <a:cs typeface="Times New Roman" panose="02020603050405020304" pitchFamily="18" charset="0"/>
              </a:rPr>
              <a:t> - расходы на покупку энергетических ресурсов, холодной воды и теплоносителя;</a:t>
            </a:r>
          </a:p>
          <a:p>
            <a:r>
              <a:rPr lang="ru-RU" dirty="0" err="1">
                <a:latin typeface="Times New Roman" panose="02020603050405020304" pitchFamily="18" charset="0"/>
                <a:cs typeface="Times New Roman" panose="02020603050405020304" pitchFamily="18" charset="0"/>
              </a:rPr>
              <a:t>Пi</a:t>
            </a:r>
            <a:r>
              <a:rPr lang="ru-RU" dirty="0">
                <a:latin typeface="Times New Roman" panose="02020603050405020304" pitchFamily="18" charset="0"/>
                <a:cs typeface="Times New Roman" panose="02020603050405020304" pitchFamily="18" charset="0"/>
              </a:rPr>
              <a:t> - прибыль;</a:t>
            </a:r>
          </a:p>
          <a:p>
            <a:r>
              <a:rPr lang="ru-RU" dirty="0">
                <a:latin typeface="Times New Roman" panose="02020603050405020304" pitchFamily="18" charset="0"/>
                <a:cs typeface="Times New Roman" panose="02020603050405020304" pitchFamily="18" charset="0"/>
              </a:rPr>
              <a:t>∆</a:t>
            </a:r>
            <a:r>
              <a:rPr lang="ru-RU" dirty="0" err="1">
                <a:latin typeface="Times New Roman" panose="02020603050405020304" pitchFamily="18" charset="0"/>
                <a:cs typeface="Times New Roman" panose="02020603050405020304" pitchFamily="18" charset="0"/>
              </a:rPr>
              <a:t>Резi</a:t>
            </a:r>
            <a:r>
              <a:rPr lang="ru-RU" dirty="0">
                <a:latin typeface="Times New Roman" panose="02020603050405020304" pitchFamily="18" charset="0"/>
                <a:cs typeface="Times New Roman" panose="02020603050405020304" pitchFamily="18" charset="0"/>
              </a:rPr>
              <a:t> - величина, определяемая на i-й год первого долгосрочного периода регулирования, учитывающая результаты деятельности до перехода к регулированию на основе долгосрочных параметров.</a:t>
            </a:r>
          </a:p>
          <a:p>
            <a:r>
              <a:rPr lang="ru-RU" dirty="0" err="1">
                <a:latin typeface="Times New Roman" panose="02020603050405020304" pitchFamily="18" charset="0"/>
                <a:cs typeface="Times New Roman" panose="02020603050405020304" pitchFamily="18" charset="0"/>
              </a:rPr>
              <a:t>РППi</a:t>
            </a:r>
            <a:r>
              <a:rPr lang="ru-RU" dirty="0">
                <a:latin typeface="Times New Roman" panose="02020603050405020304" pitchFamily="18" charset="0"/>
                <a:cs typeface="Times New Roman" panose="02020603050405020304" pitchFamily="18" charset="0"/>
              </a:rPr>
              <a:t> - расчетная предпринимательская прибыль регулируемой организации (тыс. руб.)</a:t>
            </a:r>
          </a:p>
        </p:txBody>
      </p:sp>
    </p:spTree>
    <p:extLst>
      <p:ext uri="{BB962C8B-B14F-4D97-AF65-F5344CB8AC3E}">
        <p14:creationId xmlns:p14="http://schemas.microsoft.com/office/powerpoint/2010/main" val="52080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476672"/>
            <a:ext cx="6408712" cy="461665"/>
          </a:xfrm>
          <a:prstGeom prst="rect">
            <a:avLst/>
          </a:prstGeom>
          <a:noFill/>
        </p:spPr>
        <p:txBody>
          <a:bodyPr wrap="square" rtlCol="0">
            <a:spAutoFit/>
          </a:bodyPr>
          <a:lstStyle/>
          <a:p>
            <a:pPr algn="ctr"/>
            <a:r>
              <a:rPr lang="ru-RU" sz="2400" b="1" dirty="0">
                <a:latin typeface="Times New Roman" panose="02020603050405020304" pitchFamily="18" charset="0"/>
                <a:cs typeface="Times New Roman" panose="02020603050405020304" pitchFamily="18" charset="0"/>
              </a:rPr>
              <a:t>Неподконтрольные расходы</a:t>
            </a:r>
          </a:p>
        </p:txBody>
      </p:sp>
      <p:sp>
        <p:nvSpPr>
          <p:cNvPr id="5" name="TextBox 4"/>
          <p:cNvSpPr txBox="1"/>
          <p:nvPr/>
        </p:nvSpPr>
        <p:spPr>
          <a:xfrm>
            <a:off x="899592" y="1196752"/>
            <a:ext cx="7704856" cy="4401205"/>
          </a:xfrm>
          <a:prstGeom prst="rect">
            <a:avLst/>
          </a:prstGeom>
          <a:noFill/>
        </p:spPr>
        <p:txBody>
          <a:bodyPr wrap="square" rtlCol="0">
            <a:spAutoFit/>
          </a:bodyPr>
          <a:lstStyle/>
          <a:p>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на оплату услуг, оказываемых организациями, осуществляющими регулируемые виды деятельности (за </a:t>
            </a:r>
            <a:r>
              <a:rPr lang="ru-RU" sz="1400" dirty="0" err="1">
                <a:latin typeface="Times New Roman" panose="02020603050405020304" pitchFamily="18" charset="0"/>
                <a:cs typeface="Times New Roman" panose="02020603050405020304" pitchFamily="18" charset="0"/>
              </a:rPr>
              <a:t>искл</a:t>
            </a:r>
            <a:r>
              <a:rPr lang="ru-RU" sz="1400" dirty="0">
                <a:latin typeface="Times New Roman" panose="02020603050405020304" pitchFamily="18" charset="0"/>
                <a:cs typeface="Times New Roman" panose="02020603050405020304" pitchFamily="18" charset="0"/>
              </a:rPr>
              <a:t>. расходов на приобретение энергетических ресурсов);</a:t>
            </a:r>
          </a:p>
          <a:p>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на уплату налогов, сборов и других обязательных платежей;</a:t>
            </a:r>
          </a:p>
          <a:p>
            <a:r>
              <a:rPr lang="ru-RU" sz="1400" dirty="0" smtClean="0">
                <a:latin typeface="Times New Roman" panose="02020603050405020304" pitchFamily="18" charset="0"/>
                <a:cs typeface="Times New Roman" panose="02020603050405020304" pitchFamily="18" charset="0"/>
              </a:rPr>
              <a:t>- концессионная плата;</a:t>
            </a:r>
          </a:p>
          <a:p>
            <a:r>
              <a:rPr lang="ru-RU" sz="1400" dirty="0" smtClean="0">
                <a:latin typeface="Times New Roman" panose="02020603050405020304" pitchFamily="18" charset="0"/>
                <a:cs typeface="Times New Roman" panose="02020603050405020304" pitchFamily="18" charset="0"/>
              </a:rPr>
              <a:t>- арендная </a:t>
            </a:r>
            <a:r>
              <a:rPr lang="ru-RU" sz="1400" dirty="0">
                <a:latin typeface="Times New Roman" panose="02020603050405020304" pitchFamily="18" charset="0"/>
                <a:cs typeface="Times New Roman" panose="02020603050405020304" pitchFamily="18" charset="0"/>
              </a:rPr>
              <a:t>плату в части имущества, используемого для осуществления регулируемой </a:t>
            </a:r>
            <a:r>
              <a:rPr lang="ru-RU" sz="1400" dirty="0" smtClean="0">
                <a:latin typeface="Times New Roman" panose="02020603050405020304" pitchFamily="18" charset="0"/>
                <a:cs typeface="Times New Roman" panose="02020603050405020304" pitchFamily="18" charset="0"/>
              </a:rPr>
              <a:t>деятельности, на экономически обоснованном уровне;</a:t>
            </a:r>
            <a:endParaRPr lang="ru-RU" sz="1400" dirty="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по сомнительным долгам – 2% от НВВ по населению предыдущего периода;</a:t>
            </a:r>
          </a:p>
          <a:p>
            <a:r>
              <a:rPr lang="ru-RU" sz="1400" dirty="0" smtClean="0">
                <a:latin typeface="Times New Roman" panose="02020603050405020304" pitchFamily="18" charset="0"/>
                <a:cs typeface="Times New Roman" panose="02020603050405020304" pitchFamily="18" charset="0"/>
              </a:rPr>
              <a:t>- отчисления </a:t>
            </a:r>
            <a:r>
              <a:rPr lang="ru-RU" sz="1400" dirty="0">
                <a:latin typeface="Times New Roman" panose="02020603050405020304" pitchFamily="18" charset="0"/>
                <a:cs typeface="Times New Roman" panose="02020603050405020304" pitchFamily="18" charset="0"/>
              </a:rPr>
              <a:t>на социальные нужды;</a:t>
            </a:r>
          </a:p>
          <a:p>
            <a:r>
              <a:rPr lang="ru-RU" sz="1400" dirty="0" smtClean="0">
                <a:latin typeface="Times New Roman" panose="02020603050405020304" pitchFamily="18" charset="0"/>
                <a:cs typeface="Times New Roman" panose="02020603050405020304" pitchFamily="18" charset="0"/>
              </a:rPr>
              <a:t>- амортизация </a:t>
            </a:r>
            <a:r>
              <a:rPr lang="ru-RU" sz="1400" dirty="0">
                <a:latin typeface="Times New Roman" panose="02020603050405020304" pitchFamily="18" charset="0"/>
                <a:cs typeface="Times New Roman" panose="02020603050405020304" pitchFamily="18" charset="0"/>
              </a:rPr>
              <a:t>основных средств и нематериальных активов, при этом результаты переоценки учитываются только в той части, в какой соответствующие отчисления являются источником финансирования кап. вложений в соответствии с ИП;</a:t>
            </a:r>
          </a:p>
          <a:p>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на выплаты по договорам займа и кредитным </a:t>
            </a:r>
            <a:r>
              <a:rPr lang="ru-RU" sz="1400" dirty="0" smtClean="0">
                <a:latin typeface="Times New Roman" panose="02020603050405020304" pitchFamily="18" charset="0"/>
                <a:cs typeface="Times New Roman" panose="02020603050405020304" pitchFamily="18" charset="0"/>
              </a:rPr>
              <a:t>договорам (за исключением расходов, учитываемых в нормативной прибыли). </a:t>
            </a:r>
            <a:r>
              <a:rPr lang="ru-RU" sz="1400" dirty="0">
                <a:latin typeface="Times New Roman" panose="02020603050405020304" pitchFamily="18" charset="0"/>
                <a:cs typeface="Times New Roman" panose="02020603050405020304" pitchFamily="18" charset="0"/>
              </a:rPr>
              <a:t>Величина процентов, не превышает величину, равную ставке рефинансирования ЦБРФ + 4%;</a:t>
            </a:r>
          </a:p>
          <a:p>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концессионера на осуществление государственного кадастрового учета и (или) государственной регистрации права собственности </a:t>
            </a:r>
            <a:r>
              <a:rPr lang="ru-RU" sz="1400" dirty="0" err="1">
                <a:latin typeface="Times New Roman" panose="02020603050405020304" pitchFamily="18" charset="0"/>
                <a:cs typeface="Times New Roman" panose="02020603050405020304" pitchFamily="18" charset="0"/>
              </a:rPr>
              <a:t>концедента</a:t>
            </a:r>
            <a:r>
              <a:rPr lang="ru-RU" sz="1400" dirty="0">
                <a:latin typeface="Times New Roman" panose="02020603050405020304" pitchFamily="18" charset="0"/>
                <a:cs typeface="Times New Roman" panose="02020603050405020304" pitchFamily="18" charset="0"/>
              </a:rPr>
              <a:t> в размере фактически понесенных расходов на уплату государственной пошлины за совершение соответствующих действий;</a:t>
            </a:r>
          </a:p>
          <a:p>
            <a:r>
              <a:rPr lang="ru-RU" sz="1400" dirty="0" smtClean="0">
                <a:latin typeface="Times New Roman" panose="02020603050405020304" pitchFamily="18" charset="0"/>
                <a:cs typeface="Times New Roman" panose="02020603050405020304" pitchFamily="18" charset="0"/>
              </a:rPr>
              <a:t>- суммарная </a:t>
            </a:r>
            <a:r>
              <a:rPr lang="ru-RU" sz="1400" dirty="0">
                <a:latin typeface="Times New Roman" panose="02020603050405020304" pitchFamily="18" charset="0"/>
                <a:cs typeface="Times New Roman" panose="02020603050405020304" pitchFamily="18" charset="0"/>
              </a:rPr>
              <a:t>экономия от снижения OPEX и потребления энергетических ресурсов.</a:t>
            </a:r>
          </a:p>
          <a:p>
            <a:endParaRPr lang="ru-RU" sz="1400" dirty="0" smtClean="0">
              <a:latin typeface="Times New Roman" panose="02020603050405020304" pitchFamily="18" charset="0"/>
              <a:cs typeface="Times New Roman" panose="02020603050405020304" pitchFamily="18" charset="0"/>
            </a:endParaRPr>
          </a:p>
          <a:p>
            <a:r>
              <a:rPr lang="ru-RU" sz="1400" dirty="0" smtClean="0">
                <a:latin typeface="Times New Roman" panose="02020603050405020304" pitchFamily="18" charset="0"/>
                <a:cs typeface="Times New Roman" panose="02020603050405020304" pitchFamily="18" charset="0"/>
              </a:rPr>
              <a:t>Указанные </a:t>
            </a:r>
            <a:r>
              <a:rPr lang="ru-RU" sz="1400" dirty="0">
                <a:latin typeface="Times New Roman" panose="02020603050405020304" pitchFamily="18" charset="0"/>
                <a:cs typeface="Times New Roman" panose="02020603050405020304" pitchFamily="18" charset="0"/>
              </a:rPr>
              <a:t>выше расходы определяются методом экономически обоснованных расходов</a:t>
            </a:r>
            <a:r>
              <a:rPr lang="ru-RU" sz="1400" dirty="0" smtClean="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730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404664"/>
            <a:ext cx="5472608" cy="400110"/>
          </a:xfrm>
          <a:prstGeom prst="rect">
            <a:avLst/>
          </a:prstGeom>
          <a:noFill/>
        </p:spPr>
        <p:txBody>
          <a:bodyPr wrap="square" rtlCol="0">
            <a:spAutoFit/>
          </a:bodyPr>
          <a:lstStyle/>
          <a:p>
            <a:pPr algn="ctr"/>
            <a:r>
              <a:rPr lang="ru-RU" sz="2000" b="1" dirty="0" smtClean="0">
                <a:latin typeface="Times New Roman" panose="02020603050405020304" pitchFamily="18" charset="0"/>
                <a:cs typeface="Times New Roman" panose="02020603050405020304" pitchFamily="18" charset="0"/>
              </a:rPr>
              <a:t>Расходы на энергетические ресурсы</a:t>
            </a:r>
            <a:endParaRPr lang="ru-RU" sz="2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187624" y="1124744"/>
            <a:ext cx="7272808" cy="738664"/>
          </a:xfrm>
          <a:prstGeom prst="rect">
            <a:avLst/>
          </a:prstGeom>
          <a:noFill/>
        </p:spPr>
        <p:txBody>
          <a:bodyPr wrap="square" rtlCol="0">
            <a:spAutoFit/>
          </a:bodyPr>
          <a:lstStyle/>
          <a:p>
            <a:pPr algn="just"/>
            <a:r>
              <a:rPr lang="ru-RU" sz="1400" dirty="0" smtClean="0">
                <a:latin typeface="Times New Roman" panose="02020603050405020304" pitchFamily="18" charset="0"/>
                <a:cs typeface="Times New Roman" panose="02020603050405020304" pitchFamily="18" charset="0"/>
              </a:rPr>
              <a:t>          Расходы </a:t>
            </a:r>
            <a:r>
              <a:rPr lang="ru-RU" sz="1400" dirty="0">
                <a:latin typeface="Times New Roman" panose="02020603050405020304" pitchFamily="18" charset="0"/>
                <a:cs typeface="Times New Roman" panose="02020603050405020304" pitchFamily="18" charset="0"/>
              </a:rPr>
              <a:t>на приобретение энергетических ресурсов, холодной воды и теплоносителя на каждый год долгосрочного периода регулирования рассчитываются до начала долгосрочного периода регулирования в соответствии с пунктами 26, 27.</a:t>
            </a:r>
          </a:p>
        </p:txBody>
      </p:sp>
      <p:sp>
        <p:nvSpPr>
          <p:cNvPr id="4" name="TextBox 3"/>
          <p:cNvSpPr txBox="1"/>
          <p:nvPr/>
        </p:nvSpPr>
        <p:spPr>
          <a:xfrm>
            <a:off x="1331640" y="2204864"/>
            <a:ext cx="7056784" cy="369332"/>
          </a:xfrm>
          <a:prstGeom prst="rect">
            <a:avLst/>
          </a:prstGeom>
          <a:noFill/>
        </p:spPr>
        <p:txBody>
          <a:bodyPr wrap="square" rtlCol="0">
            <a:spAutoFit/>
          </a:bodyPr>
          <a:lstStyle/>
          <a:p>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347" y="2005355"/>
            <a:ext cx="3676650" cy="3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187624" y="2574196"/>
            <a:ext cx="7272808" cy="3108543"/>
          </a:xfrm>
          <a:prstGeom prst="rect">
            <a:avLst/>
          </a:prstGeom>
          <a:noFill/>
        </p:spPr>
        <p:txBody>
          <a:bodyPr wrap="square" rtlCol="0">
            <a:spAutoFit/>
          </a:bodyPr>
          <a:lstStyle/>
          <a:p>
            <a:r>
              <a:rPr lang="ru-RU" sz="1400" dirty="0" err="1">
                <a:latin typeface="Times New Roman" panose="02020603050405020304" pitchFamily="18" charset="0"/>
                <a:cs typeface="Times New Roman" panose="02020603050405020304" pitchFamily="18" charset="0"/>
              </a:rPr>
              <a:t>Vi,z</a:t>
            </a:r>
            <a:r>
              <a:rPr lang="ru-RU" sz="1400" dirty="0">
                <a:latin typeface="Times New Roman" panose="02020603050405020304" pitchFamily="18" charset="0"/>
                <a:cs typeface="Times New Roman" panose="02020603050405020304" pitchFamily="18" charset="0"/>
              </a:rPr>
              <a:t> - объем потребления z-</a:t>
            </a:r>
            <a:r>
              <a:rPr lang="ru-RU" sz="1400" dirty="0" err="1">
                <a:latin typeface="Times New Roman" panose="02020603050405020304" pitchFamily="18" charset="0"/>
                <a:cs typeface="Times New Roman" panose="02020603050405020304" pitchFamily="18" charset="0"/>
              </a:rPr>
              <a:t>го</a:t>
            </a:r>
            <a:r>
              <a:rPr lang="ru-RU" sz="1400" dirty="0">
                <a:latin typeface="Times New Roman" panose="02020603050405020304" pitchFamily="18" charset="0"/>
                <a:cs typeface="Times New Roman" panose="02020603050405020304" pitchFamily="18" charset="0"/>
              </a:rPr>
              <a:t> энергетического ресурса, холодной воды, теплоносителя в i-м расчетном периоде регулирования, определяемый с учетом фактических значений объема потребления такого энергетического ресурса в предыдущие расчетные периоды регулирования;</a:t>
            </a:r>
          </a:p>
          <a:p>
            <a:pPr algn="just"/>
            <a:r>
              <a:rPr lang="ru-RU" sz="1400" dirty="0" smtClean="0">
                <a:latin typeface="Times New Roman" panose="02020603050405020304" pitchFamily="18" charset="0"/>
                <a:cs typeface="Times New Roman" panose="02020603050405020304" pitchFamily="18" charset="0"/>
              </a:rPr>
              <a:t>           Для </a:t>
            </a:r>
            <a:r>
              <a:rPr lang="ru-RU" sz="1400" dirty="0">
                <a:latin typeface="Times New Roman" panose="02020603050405020304" pitchFamily="18" charset="0"/>
                <a:cs typeface="Times New Roman" panose="02020603050405020304" pitchFamily="18" charset="0"/>
              </a:rPr>
              <a:t>организации, осуществляющей деятельность по передаче т/э, теплоносителя, при отсутствии нормативных технологических потерь, установленных на долгосрочный период регулирования, для каждого последующего года долгосрочного периода учитывается объем нормативных технологических потерь, установленный для первого года долгосрочного периода регулирования, за исключением случая, когда более 75 процентов фактического объема отпуска тепловой энергии определялось по показаниям приборов учета в предыдущий отчетный период (расчетный период регулирования), и в необходимую валовую выручку такой регулируемой организации на последующие годы (расчетные периоды регулирования) включаются расходы на оплату фактического объема потерь (п. 118 Методических указаний).</a:t>
            </a: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948482"/>
            <a:ext cx="201771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337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15616" y="476672"/>
            <a:ext cx="6840760" cy="369332"/>
          </a:xfrm>
          <a:prstGeom prst="rect">
            <a:avLst/>
          </a:prstGeom>
          <a:noFill/>
        </p:spPr>
        <p:txBody>
          <a:bodyPr wrap="square" rtlCol="0">
            <a:spAutoFit/>
          </a:bodyPr>
          <a:lstStyle/>
          <a:p>
            <a:pPr algn="ctr"/>
            <a:r>
              <a:rPr lang="ru-RU" b="1" dirty="0" smtClean="0">
                <a:latin typeface="Times New Roman" panose="02020603050405020304" pitchFamily="18" charset="0"/>
                <a:cs typeface="Times New Roman" panose="02020603050405020304" pitchFamily="18" charset="0"/>
              </a:rPr>
              <a:t>Прибыль</a:t>
            </a:r>
            <a:endParaRPr lang="ru-RU"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99592" y="908720"/>
            <a:ext cx="7488832" cy="646331"/>
          </a:xfrm>
          <a:prstGeom prst="rect">
            <a:avLst/>
          </a:prstGeom>
          <a:noFill/>
        </p:spPr>
        <p:txBody>
          <a:bodyPr wrap="square" rtlCol="0">
            <a:spAutoFit/>
          </a:bodyPr>
          <a:lstStyle/>
          <a:p>
            <a:pPr algn="just"/>
            <a:r>
              <a:rPr lang="ru-RU" sz="1200" dirty="0" smtClean="0">
                <a:latin typeface="Times New Roman" panose="02020603050405020304" pitchFamily="18" charset="0"/>
                <a:cs typeface="Times New Roman" panose="02020603050405020304" pitchFamily="18" charset="0"/>
              </a:rPr>
              <a:t>В </a:t>
            </a:r>
            <a:r>
              <a:rPr lang="ru-RU" sz="1200" dirty="0">
                <a:latin typeface="Times New Roman" panose="02020603050405020304" pitchFamily="18" charset="0"/>
                <a:cs typeface="Times New Roman" panose="02020603050405020304" pitchFamily="18" charset="0"/>
              </a:rPr>
              <a:t>отношении объектов, находящихся в государственной или муниципальной собственности и эксплуатируемых регулируемой организацией на основании концессионного соглашения или договора аренды, заключенных в соответствии с законодательством Российской Федерации не ранее 1 января 2014 </a:t>
            </a:r>
            <a:r>
              <a:rPr lang="ru-RU" sz="1200" dirty="0" smtClean="0">
                <a:latin typeface="Times New Roman" panose="02020603050405020304" pitchFamily="18" charset="0"/>
                <a:cs typeface="Times New Roman" panose="02020603050405020304" pitchFamily="18" charset="0"/>
              </a:rPr>
              <a:t>г.</a:t>
            </a:r>
            <a:endParaRPr lang="ru-RU" sz="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259632" y="2420888"/>
            <a:ext cx="5832648" cy="369332"/>
          </a:xfrm>
          <a:prstGeom prst="rect">
            <a:avLst/>
          </a:prstGeom>
          <a:noFill/>
        </p:spPr>
        <p:txBody>
          <a:bodyPr wrap="square" rtlCol="0">
            <a:spAutoFit/>
          </a:bodyPr>
          <a:lstStyle/>
          <a:p>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0071" y="1628800"/>
            <a:ext cx="3371850"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043608" y="2690509"/>
            <a:ext cx="7704856" cy="1126462"/>
          </a:xfrm>
          <a:prstGeom prst="rect">
            <a:avLst/>
          </a:prstGeom>
          <a:noFill/>
        </p:spPr>
        <p:txBody>
          <a:bodyPr wrap="square" rtlCol="0">
            <a:spAutoFit/>
          </a:bodyPr>
          <a:lstStyle/>
          <a:p>
            <a:pPr marL="342900" lvl="0" indent="-342900" algn="just">
              <a:spcBef>
                <a:spcPct val="20000"/>
              </a:spcBef>
              <a:buFont typeface="Arial" pitchFamily="34" charset="0"/>
              <a:buChar char="•"/>
            </a:pPr>
            <a:r>
              <a:rPr lang="ru-RU" sz="1200" b="1" i="1" dirty="0" err="1">
                <a:solidFill>
                  <a:prstClr val="black"/>
                </a:solidFill>
                <a:latin typeface="Times New Roman" panose="02020603050405020304" pitchFamily="18" charset="0"/>
                <a:cs typeface="Times New Roman" panose="02020603050405020304" pitchFamily="18" charset="0"/>
              </a:rPr>
              <a:t>П</a:t>
            </a:r>
            <a:r>
              <a:rPr lang="ru-RU" sz="1200" b="1" i="1" baseline="30000" dirty="0" err="1">
                <a:solidFill>
                  <a:prstClr val="black"/>
                </a:solidFill>
                <a:latin typeface="Times New Roman" panose="02020603050405020304" pitchFamily="18" charset="0"/>
                <a:cs typeface="Times New Roman" panose="02020603050405020304" pitchFamily="18" charset="0"/>
              </a:rPr>
              <a:t>норм</a:t>
            </a:r>
            <a:r>
              <a:rPr lang="en-US" sz="1200" b="1" i="1" baseline="-25000" dirty="0" err="1">
                <a:solidFill>
                  <a:prstClr val="black"/>
                </a:solidFill>
                <a:latin typeface="Times New Roman" panose="02020603050405020304" pitchFamily="18" charset="0"/>
                <a:cs typeface="Times New Roman" panose="02020603050405020304" pitchFamily="18" charset="0"/>
              </a:rPr>
              <a:t>i</a:t>
            </a:r>
            <a:r>
              <a:rPr lang="ru-RU" sz="1200" dirty="0">
                <a:solidFill>
                  <a:prstClr val="black"/>
                </a:solidFill>
                <a:latin typeface="Times New Roman" panose="02020603050405020304" pitchFamily="18" charset="0"/>
                <a:cs typeface="Times New Roman" panose="02020603050405020304" pitchFamily="18" charset="0"/>
              </a:rPr>
              <a:t> - нормативный уровень прибыли;</a:t>
            </a:r>
          </a:p>
          <a:p>
            <a:pPr marL="342900" lvl="0" indent="-342900" algn="just">
              <a:spcBef>
                <a:spcPct val="20000"/>
              </a:spcBef>
              <a:buFont typeface="Arial" pitchFamily="34" charset="0"/>
              <a:buChar char="•"/>
            </a:pPr>
            <a:r>
              <a:rPr lang="ru-RU" sz="1200" b="1" i="1" dirty="0" err="1">
                <a:solidFill>
                  <a:prstClr val="black"/>
                </a:solidFill>
                <a:latin typeface="Times New Roman" panose="02020603050405020304" pitchFamily="18" charset="0"/>
                <a:cs typeface="Times New Roman" panose="02020603050405020304" pitchFamily="18" charset="0"/>
              </a:rPr>
              <a:t>НВВ</a:t>
            </a:r>
            <a:r>
              <a:rPr lang="ru-RU" sz="1200" b="1" i="1" baseline="30000" dirty="0" err="1">
                <a:solidFill>
                  <a:prstClr val="black"/>
                </a:solidFill>
                <a:latin typeface="Times New Roman" panose="02020603050405020304" pitchFamily="18" charset="0"/>
                <a:cs typeface="Times New Roman" panose="02020603050405020304" pitchFamily="18" charset="0"/>
              </a:rPr>
              <a:t>б</a:t>
            </a:r>
            <a:r>
              <a:rPr lang="ru-RU" sz="1200" b="1" i="1" baseline="30000" dirty="0">
                <a:solidFill>
                  <a:prstClr val="black"/>
                </a:solidFill>
                <a:latin typeface="Times New Roman" panose="02020603050405020304" pitchFamily="18" charset="0"/>
                <a:cs typeface="Times New Roman" panose="02020603050405020304" pitchFamily="18" charset="0"/>
              </a:rPr>
              <a:t>/п</a:t>
            </a:r>
            <a:r>
              <a:rPr lang="en-US" sz="1200" b="1" i="1" baseline="-25000" dirty="0" err="1">
                <a:solidFill>
                  <a:prstClr val="black"/>
                </a:solidFill>
                <a:latin typeface="Times New Roman" panose="02020603050405020304" pitchFamily="18" charset="0"/>
                <a:cs typeface="Times New Roman" panose="02020603050405020304" pitchFamily="18" charset="0"/>
              </a:rPr>
              <a:t>i</a:t>
            </a:r>
            <a:r>
              <a:rPr lang="ru-RU" sz="1200" dirty="0">
                <a:solidFill>
                  <a:prstClr val="black"/>
                </a:solidFill>
                <a:latin typeface="Times New Roman" panose="02020603050405020304" pitchFamily="18" charset="0"/>
                <a:cs typeface="Times New Roman" panose="02020603050405020304" pitchFamily="18" charset="0"/>
              </a:rPr>
              <a:t> - величина НВВ</a:t>
            </a:r>
            <a:r>
              <a:rPr lang="en-US" sz="1200" dirty="0">
                <a:solidFill>
                  <a:prstClr val="black"/>
                </a:solidFill>
                <a:latin typeface="Times New Roman" panose="02020603050405020304" pitchFamily="18" charset="0"/>
                <a:cs typeface="Times New Roman" panose="02020603050405020304" pitchFamily="18" charset="0"/>
              </a:rPr>
              <a:t> </a:t>
            </a:r>
            <a:r>
              <a:rPr lang="ru-RU" sz="1200" dirty="0">
                <a:solidFill>
                  <a:prstClr val="black"/>
                </a:solidFill>
                <a:latin typeface="Times New Roman" panose="02020603050405020304" pitchFamily="18" charset="0"/>
                <a:cs typeface="Times New Roman" panose="02020603050405020304" pitchFamily="18" charset="0"/>
              </a:rPr>
              <a:t>на i-й год без учета объема прибыли и налога на прибыль;</a:t>
            </a:r>
          </a:p>
          <a:p>
            <a:pPr marL="342900" lvl="0" indent="-342900" algn="just">
              <a:spcBef>
                <a:spcPct val="20000"/>
              </a:spcBef>
              <a:buFont typeface="Arial" pitchFamily="34" charset="0"/>
              <a:buChar char="•"/>
            </a:pPr>
            <a:r>
              <a:rPr lang="en-US" sz="1200" b="1" i="1" dirty="0">
                <a:solidFill>
                  <a:prstClr val="black"/>
                </a:solidFill>
                <a:latin typeface="Times New Roman" panose="02020603050405020304" pitchFamily="18" charset="0"/>
                <a:cs typeface="Times New Roman" panose="02020603050405020304" pitchFamily="18" charset="0"/>
              </a:rPr>
              <a:t>t</a:t>
            </a:r>
            <a:r>
              <a:rPr lang="ru-RU" sz="1200" b="1" i="1" baseline="30000" dirty="0" err="1">
                <a:solidFill>
                  <a:prstClr val="black"/>
                </a:solidFill>
                <a:latin typeface="Times New Roman" panose="02020603050405020304" pitchFamily="18" charset="0"/>
                <a:cs typeface="Times New Roman" panose="02020603050405020304" pitchFamily="18" charset="0"/>
              </a:rPr>
              <a:t>пр</a:t>
            </a:r>
            <a:r>
              <a:rPr lang="en-US" sz="1200" b="1" i="1" baseline="-25000" dirty="0" err="1">
                <a:solidFill>
                  <a:prstClr val="black"/>
                </a:solidFill>
                <a:latin typeface="Times New Roman" panose="02020603050405020304" pitchFamily="18" charset="0"/>
                <a:cs typeface="Times New Roman" panose="02020603050405020304" pitchFamily="18" charset="0"/>
              </a:rPr>
              <a:t>i</a:t>
            </a:r>
            <a:r>
              <a:rPr lang="ru-RU" sz="1200" b="1" i="1" dirty="0">
                <a:solidFill>
                  <a:prstClr val="black"/>
                </a:solidFill>
                <a:latin typeface="Times New Roman" panose="02020603050405020304" pitchFamily="18" charset="0"/>
                <a:cs typeface="Times New Roman" panose="02020603050405020304" pitchFamily="18" charset="0"/>
              </a:rPr>
              <a:t> </a:t>
            </a:r>
            <a:r>
              <a:rPr lang="ru-RU" sz="1200" dirty="0">
                <a:solidFill>
                  <a:prstClr val="black"/>
                </a:solidFill>
                <a:latin typeface="Times New Roman" panose="02020603050405020304" pitchFamily="18" charset="0"/>
                <a:cs typeface="Times New Roman" panose="02020603050405020304" pitchFamily="18" charset="0"/>
              </a:rPr>
              <a:t>- ставка налога на прибыль.</a:t>
            </a:r>
          </a:p>
          <a:p>
            <a:pPr lvl="0" algn="just">
              <a:spcBef>
                <a:spcPct val="20000"/>
              </a:spcBef>
            </a:pPr>
            <a:r>
              <a:rPr lang="ru-RU" sz="1200" b="1" i="1" dirty="0" err="1">
                <a:solidFill>
                  <a:prstClr val="black"/>
                </a:solidFill>
                <a:latin typeface="Times New Roman" panose="02020603050405020304" pitchFamily="18" charset="0"/>
                <a:cs typeface="Times New Roman" panose="02020603050405020304" pitchFamily="18" charset="0"/>
              </a:rPr>
              <a:t>П</a:t>
            </a:r>
            <a:r>
              <a:rPr lang="ru-RU" sz="1200" b="1" i="1" baseline="30000" dirty="0" err="1">
                <a:solidFill>
                  <a:prstClr val="black"/>
                </a:solidFill>
                <a:latin typeface="Times New Roman" panose="02020603050405020304" pitchFamily="18" charset="0"/>
                <a:cs typeface="Times New Roman" panose="02020603050405020304" pitchFamily="18" charset="0"/>
              </a:rPr>
              <a:t>норм</a:t>
            </a:r>
            <a:r>
              <a:rPr lang="en-US" sz="1200" b="1" i="1" baseline="-25000" dirty="0" err="1">
                <a:solidFill>
                  <a:prstClr val="black"/>
                </a:solidFill>
                <a:latin typeface="Times New Roman" panose="02020603050405020304" pitchFamily="18" charset="0"/>
                <a:cs typeface="Times New Roman" panose="02020603050405020304" pitchFamily="18" charset="0"/>
              </a:rPr>
              <a:t>i</a:t>
            </a:r>
            <a:r>
              <a:rPr lang="en-US" sz="1200" b="1" i="1" baseline="-25000" dirty="0">
                <a:solidFill>
                  <a:prstClr val="black"/>
                </a:solidFill>
                <a:latin typeface="Times New Roman" panose="02020603050405020304" pitchFamily="18" charset="0"/>
                <a:cs typeface="Times New Roman" panose="02020603050405020304" pitchFamily="18" charset="0"/>
              </a:rPr>
              <a:t> </a:t>
            </a:r>
            <a:r>
              <a:rPr lang="ru-RU" sz="1200" dirty="0">
                <a:solidFill>
                  <a:prstClr val="black"/>
                </a:solidFill>
                <a:latin typeface="Times New Roman" panose="02020603050405020304" pitchFamily="18" charset="0"/>
                <a:cs typeface="Times New Roman" panose="02020603050405020304" pitchFamily="18" charset="0"/>
              </a:rPr>
              <a:t>устанавливается в процентах от НВВ для каждой регулируемой организации на каждый год долгосрочного периода с учетом планируемых расходов из прибыли, в номинальном выражении после уплаты налога на прибыль.</a:t>
            </a:r>
          </a:p>
        </p:txBody>
      </p:sp>
      <mc:AlternateContent xmlns:mc="http://schemas.openxmlformats.org/markup-compatibility/2006" xmlns:a14="http://schemas.microsoft.com/office/drawing/2010/main">
        <mc:Choice Requires="a14">
          <p:sp>
            <p:nvSpPr>
              <p:cNvPr id="6" name="TextBox 5"/>
              <p:cNvSpPr txBox="1"/>
              <p:nvPr/>
            </p:nvSpPr>
            <p:spPr>
              <a:xfrm>
                <a:off x="827584" y="4581128"/>
                <a:ext cx="7920880" cy="1475532"/>
              </a:xfrm>
              <a:prstGeom prst="rect">
                <a:avLst/>
              </a:prstGeom>
              <a:noFill/>
            </p:spPr>
            <p:txBody>
              <a:bodyPr wrap="square" rtlCol="0">
                <a:spAutoFit/>
              </a:bodyPr>
              <a:lstStyle/>
              <a:p>
                <a:pPr lvl="0" algn="just">
                  <a:spcBef>
                    <a:spcPct val="20000"/>
                  </a:spcBef>
                </a:pPr>
                <a14:m>
                  <m:oMath xmlns:m="http://schemas.openxmlformats.org/officeDocument/2006/math">
                    <m:r>
                      <a:rPr lang="ru-RU" sz="1200" i="1">
                        <a:solidFill>
                          <a:prstClr val="black"/>
                        </a:solidFill>
                        <a:latin typeface="Cambria Math" panose="02040503050406030204" pitchFamily="18" charset="0"/>
                      </a:rPr>
                      <m:t>К</m:t>
                    </m:r>
                    <m:sSub>
                      <m:sSubPr>
                        <m:ctrlPr>
                          <a:rPr lang="ru-RU" sz="1200" i="1">
                            <a:solidFill>
                              <a:prstClr val="black"/>
                            </a:solidFill>
                            <a:latin typeface="Cambria Math"/>
                          </a:rPr>
                        </m:ctrlPr>
                      </m:sSubPr>
                      <m:e>
                        <m:r>
                          <a:rPr lang="ru-RU" sz="1200" i="1">
                            <a:solidFill>
                              <a:prstClr val="black"/>
                            </a:solidFill>
                            <a:latin typeface="Cambria Math" panose="02040503050406030204" pitchFamily="18" charset="0"/>
                          </a:rPr>
                          <m:t>В</m:t>
                        </m:r>
                      </m:e>
                      <m:sub>
                        <m:r>
                          <a:rPr lang="en-US" sz="1200" i="1">
                            <a:solidFill>
                              <a:prstClr val="black"/>
                            </a:solidFill>
                            <a:latin typeface="Cambria Math" panose="02040503050406030204" pitchFamily="18" charset="0"/>
                          </a:rPr>
                          <m:t>𝑖</m:t>
                        </m:r>
                      </m:sub>
                    </m:sSub>
                  </m:oMath>
                </a14:m>
                <a:r>
                  <a:rPr lang="ru-RU" sz="1200" dirty="0">
                    <a:solidFill>
                      <a:prstClr val="black"/>
                    </a:solidFill>
                    <a:latin typeface="Times New Roman" panose="02020603050405020304" pitchFamily="18" charset="0"/>
                    <a:cs typeface="Times New Roman" panose="02020603050405020304" pitchFamily="18" charset="0"/>
                  </a:rPr>
                  <a:t> - расходы на капитальные вложения (инвестиции), </a:t>
                </a:r>
              </a:p>
              <a:p>
                <a:pPr lvl="0" algn="just">
                  <a:spcBef>
                    <a:spcPct val="20000"/>
                  </a:spcBef>
                </a:pPr>
                <a14:m>
                  <m:oMath xmlns:m="http://schemas.openxmlformats.org/officeDocument/2006/math">
                    <m:r>
                      <a:rPr lang="ru-RU" sz="1200" i="1">
                        <a:solidFill>
                          <a:prstClr val="black"/>
                        </a:solidFill>
                        <a:latin typeface="Cambria Math" panose="02040503050406030204" pitchFamily="18" charset="0"/>
                      </a:rPr>
                      <m:t>З</m:t>
                    </m:r>
                    <m:sSubSup>
                      <m:sSubSupPr>
                        <m:ctrlPr>
                          <a:rPr lang="ru-RU" sz="1200" i="1">
                            <a:solidFill>
                              <a:prstClr val="black"/>
                            </a:solidFill>
                            <a:latin typeface="Cambria Math"/>
                          </a:rPr>
                        </m:ctrlPr>
                      </m:sSubSupPr>
                      <m:e>
                        <m:r>
                          <a:rPr lang="ru-RU" sz="1200" i="1">
                            <a:solidFill>
                              <a:prstClr val="black"/>
                            </a:solidFill>
                            <a:latin typeface="Cambria Math" panose="02040503050406030204" pitchFamily="18" charset="0"/>
                          </a:rPr>
                          <m:t>С</m:t>
                        </m:r>
                      </m:e>
                      <m:sub>
                        <m:r>
                          <a:rPr lang="en-US" sz="1200" i="1">
                            <a:solidFill>
                              <a:prstClr val="black"/>
                            </a:solidFill>
                            <a:latin typeface="Cambria Math" panose="02040503050406030204" pitchFamily="18" charset="0"/>
                          </a:rPr>
                          <m:t>𝑖</m:t>
                        </m:r>
                      </m:sub>
                      <m:sup>
                        <m:r>
                          <a:rPr lang="ru-RU" sz="1200" i="1">
                            <a:solidFill>
                              <a:prstClr val="black"/>
                            </a:solidFill>
                            <a:latin typeface="Cambria Math" panose="02040503050406030204" pitchFamily="18" charset="0"/>
                          </a:rPr>
                          <m:t>ИП</m:t>
                        </m:r>
                      </m:sup>
                    </m:sSubSup>
                  </m:oMath>
                </a14:m>
                <a:r>
                  <a:rPr lang="ru-RU" sz="1200" dirty="0">
                    <a:solidFill>
                      <a:prstClr val="black"/>
                    </a:solidFill>
                    <a:latin typeface="Times New Roman" panose="02020603050405020304" pitchFamily="18" charset="0"/>
                    <a:cs typeface="Times New Roman" panose="02020603050405020304" pitchFamily="18" charset="0"/>
                  </a:rPr>
                  <a:t> - расходы на погашение и обслуживание заемных средств, привлекаемых на реализацию мероприятий инвестиционной программы, в размере, определяемом исходя из срока их возврата, предусмотренного договорами займа и кредитными договорами.</a:t>
                </a:r>
              </a:p>
              <a:p>
                <a:pPr lvl="0" algn="just">
                  <a:spcBef>
                    <a:spcPct val="20000"/>
                  </a:spcBef>
                </a:pPr>
                <a14:m>
                  <m:oMath xmlns:m="http://schemas.openxmlformats.org/officeDocument/2006/math">
                    <m:r>
                      <a:rPr lang="ru-RU" sz="1200" i="1">
                        <a:solidFill>
                          <a:prstClr val="black"/>
                        </a:solidFill>
                        <a:latin typeface="Cambria Math" panose="02040503050406030204" pitchFamily="18" charset="0"/>
                      </a:rPr>
                      <m:t>К</m:t>
                    </m:r>
                    <m:sSub>
                      <m:sSubPr>
                        <m:ctrlPr>
                          <a:rPr lang="ru-RU" sz="1200" i="1">
                            <a:solidFill>
                              <a:prstClr val="black"/>
                            </a:solidFill>
                            <a:latin typeface="Cambria Math"/>
                          </a:rPr>
                        </m:ctrlPr>
                      </m:sSubPr>
                      <m:e>
                        <m:r>
                          <a:rPr lang="ru-RU" sz="1200" i="1">
                            <a:solidFill>
                              <a:prstClr val="black"/>
                            </a:solidFill>
                            <a:latin typeface="Cambria Math" panose="02040503050406030204" pitchFamily="18" charset="0"/>
                          </a:rPr>
                          <m:t>Д</m:t>
                        </m:r>
                      </m:e>
                      <m:sub>
                        <m:r>
                          <a:rPr lang="en-US" sz="1200" i="1">
                            <a:solidFill>
                              <a:prstClr val="black"/>
                            </a:solidFill>
                            <a:latin typeface="Cambria Math" panose="02040503050406030204" pitchFamily="18" charset="0"/>
                          </a:rPr>
                          <m:t>𝑖</m:t>
                        </m:r>
                      </m:sub>
                    </m:sSub>
                  </m:oMath>
                </a14:m>
                <a:r>
                  <a:rPr lang="ru-RU" sz="1200" dirty="0">
                    <a:solidFill>
                      <a:prstClr val="black"/>
                    </a:solidFill>
                    <a:latin typeface="Times New Roman" panose="02020603050405020304" pitchFamily="18" charset="0"/>
                    <a:cs typeface="Times New Roman" panose="02020603050405020304" pitchFamily="18" charset="0"/>
                  </a:rPr>
                  <a:t> - экономически обоснованные расходы на выплаты, предусмотренные коллективными договорами, не учитываемые при определении налоговой базы налога на прибыль (расходов, относимых на прибыль после налогообложения) в соответствии с Налоговым кодексом Российской Федерации, тыс. руб.»</a:t>
                </a:r>
              </a:p>
            </p:txBody>
          </p:sp>
        </mc:Choice>
        <mc:Fallback xmlns="">
          <p:sp>
            <p:nvSpPr>
              <p:cNvPr id="6" name="TextBox 5"/>
              <p:cNvSpPr txBox="1">
                <a:spLocks noRot="1" noChangeAspect="1" noMove="1" noResize="1" noEditPoints="1" noAdjustHandles="1" noChangeArrowheads="1" noChangeShapeType="1" noTextEdit="1"/>
              </p:cNvSpPr>
              <p:nvPr/>
            </p:nvSpPr>
            <p:spPr>
              <a:xfrm>
                <a:off x="827584" y="4581128"/>
                <a:ext cx="7920880" cy="1475532"/>
              </a:xfrm>
              <a:prstGeom prst="rect">
                <a:avLst/>
              </a:prstGeom>
              <a:blipFill rotWithShape="1">
                <a:blip r:embed="rId3"/>
                <a:stretch>
                  <a:fillRect l="-77" b="-2058"/>
                </a:stretch>
              </a:blipFill>
            </p:spPr>
            <p:txBody>
              <a:bodyPr/>
              <a:lstStyle/>
              <a:p>
                <a:r>
                  <a:rPr lang="ru-RU">
                    <a:noFill/>
                  </a:rPr>
                  <a:t> </a:t>
                </a:r>
              </a:p>
            </p:txBody>
          </p:sp>
        </mc:Fallback>
      </mc:AlternateContent>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7787" y="4005064"/>
            <a:ext cx="4530241"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215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332656"/>
            <a:ext cx="7704856" cy="400110"/>
          </a:xfrm>
          <a:prstGeom prst="rect">
            <a:avLst/>
          </a:prstGeom>
          <a:noFill/>
        </p:spPr>
        <p:txBody>
          <a:bodyPr wrap="square" rtlCol="0">
            <a:spAutoFit/>
          </a:bodyPr>
          <a:lstStyle/>
          <a:p>
            <a:pPr algn="ctr"/>
            <a:r>
              <a:rPr lang="ru-RU" sz="2000" b="1" dirty="0" smtClean="0">
                <a:solidFill>
                  <a:prstClr val="black"/>
                </a:solidFill>
                <a:latin typeface="Times New Roman" panose="02020603050405020304" pitchFamily="18" charset="0"/>
                <a:ea typeface="+mj-ea"/>
                <a:cs typeface="Times New Roman" panose="02020603050405020304" pitchFamily="18" charset="0"/>
              </a:rPr>
              <a:t>Сохранение экономии</a:t>
            </a:r>
            <a:endParaRPr lang="ru-RU" sz="20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27584" y="1268760"/>
            <a:ext cx="7632848" cy="3804118"/>
          </a:xfrm>
          <a:prstGeom prst="rect">
            <a:avLst/>
          </a:prstGeom>
          <a:noFill/>
        </p:spPr>
        <p:txBody>
          <a:bodyPr wrap="square" rtlCol="0">
            <a:spAutoFit/>
          </a:bodyPr>
          <a:lstStyle/>
          <a:p>
            <a:pPr marL="342900" lvl="0" indent="-342900" algn="just">
              <a:spcBef>
                <a:spcPct val="20000"/>
              </a:spcBef>
              <a:buFont typeface="Arial" pitchFamily="34" charset="0"/>
              <a:buChar char="•"/>
            </a:pPr>
            <a:r>
              <a:rPr lang="ru-RU" dirty="0">
                <a:solidFill>
                  <a:prstClr val="black"/>
                </a:solidFill>
                <a:latin typeface="Times New Roman" panose="02020603050405020304" pitchFamily="18" charset="0"/>
                <a:cs typeface="Times New Roman" panose="02020603050405020304" pitchFamily="18" charset="0"/>
              </a:rPr>
              <a:t>Суммарная экономия операционных расходов и от снижения потребления энергетических ресурсов, холодной воды и теплоносителя, </a:t>
            </a:r>
            <a:r>
              <a:rPr lang="ru-RU" dirty="0" err="1">
                <a:solidFill>
                  <a:prstClr val="black"/>
                </a:solidFill>
                <a:latin typeface="Times New Roman" panose="02020603050405020304" pitchFamily="18" charset="0"/>
                <a:cs typeface="Times New Roman" panose="02020603050405020304" pitchFamily="18" charset="0"/>
              </a:rPr>
              <a:t>Экi</a:t>
            </a:r>
            <a:r>
              <a:rPr lang="ru-RU" dirty="0">
                <a:solidFill>
                  <a:prstClr val="black"/>
                </a:solidFill>
                <a:latin typeface="Times New Roman" panose="02020603050405020304" pitchFamily="18" charset="0"/>
                <a:cs typeface="Times New Roman" panose="02020603050405020304" pitchFamily="18" charset="0"/>
              </a:rPr>
              <a:t>, достигнутая регулируемой организацией в предыдущих долгосрочных периодах регулирования и включаемая в необходимую валовую выручку в составе неподконтрольных расходов, определяется на каждый год i очередного долгосрочного периода регулирования с учетом срока сохранения экономии, по формуле:</a:t>
            </a:r>
          </a:p>
          <a:p>
            <a:pPr marL="342900" lvl="0" indent="-342900" algn="just">
              <a:spcBef>
                <a:spcPct val="20000"/>
              </a:spcBef>
              <a:buFont typeface="Arial" pitchFamily="34" charset="0"/>
              <a:buChar char="•"/>
            </a:pPr>
            <a:r>
              <a:rPr lang="ru-RU" dirty="0" err="1">
                <a:solidFill>
                  <a:prstClr val="black"/>
                </a:solidFill>
                <a:latin typeface="Times New Roman" panose="02020603050405020304" pitchFamily="18" charset="0"/>
                <a:cs typeface="Times New Roman" panose="02020603050405020304" pitchFamily="18" charset="0"/>
              </a:rPr>
              <a:t>Экi</a:t>
            </a:r>
            <a:r>
              <a:rPr lang="ru-RU" dirty="0">
                <a:solidFill>
                  <a:prstClr val="black"/>
                </a:solidFill>
                <a:latin typeface="Times New Roman" panose="02020603050405020304" pitchFamily="18" charset="0"/>
                <a:cs typeface="Times New Roman" panose="02020603050405020304" pitchFamily="18" charset="0"/>
              </a:rPr>
              <a:t> = (ЭОР + ЭП) (тыс. руб.), </a:t>
            </a:r>
          </a:p>
          <a:p>
            <a:pPr marL="342900" lvl="0" indent="-342900" algn="just">
              <a:spcBef>
                <a:spcPct val="20000"/>
              </a:spcBef>
              <a:buFont typeface="Arial" pitchFamily="34" charset="0"/>
              <a:buChar char="•"/>
            </a:pPr>
            <a:r>
              <a:rPr lang="ru-RU" dirty="0">
                <a:solidFill>
                  <a:prstClr val="black"/>
                </a:solidFill>
                <a:latin typeface="Times New Roman" panose="02020603050405020304" pitchFamily="18" charset="0"/>
                <a:cs typeface="Times New Roman" panose="02020603050405020304" pitchFamily="18" charset="0"/>
              </a:rPr>
              <a:t>где: ЭОР и ЭП - соответственно величина экономии операционных расходов и величина экономии от снижения потребления энергетических ресурсов, холодной воды и теплоносителя, достигнутые регулируемой организацией в предыдущих долгосрочных периодах регулирования, учитываемые в необходимой валовой выручке года i.</a:t>
            </a:r>
          </a:p>
        </p:txBody>
      </p:sp>
    </p:spTree>
    <p:extLst>
      <p:ext uri="{BB962C8B-B14F-4D97-AF65-F5344CB8AC3E}">
        <p14:creationId xmlns:p14="http://schemas.microsoft.com/office/powerpoint/2010/main" val="71245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548680"/>
            <a:ext cx="6408712" cy="369332"/>
          </a:xfrm>
          <a:prstGeom prst="rect">
            <a:avLst/>
          </a:prstGeom>
          <a:noFill/>
        </p:spPr>
        <p:txBody>
          <a:bodyPr wrap="square" rtlCol="0">
            <a:spAutoFit/>
          </a:bodyPr>
          <a:lstStyle/>
          <a:p>
            <a:pPr algn="ctr"/>
            <a:r>
              <a:rPr lang="ru-RU" dirty="0" smtClean="0"/>
              <a:t>Корректировка </a:t>
            </a:r>
            <a:r>
              <a:rPr lang="ru-RU" dirty="0"/>
              <a:t>НВВ, п.49</a:t>
            </a:r>
          </a:p>
        </p:txBody>
      </p:sp>
      <p:sp>
        <p:nvSpPr>
          <p:cNvPr id="4" name="TextBox 3"/>
          <p:cNvSpPr txBox="1"/>
          <p:nvPr/>
        </p:nvSpPr>
        <p:spPr>
          <a:xfrm>
            <a:off x="467544" y="916689"/>
            <a:ext cx="8208912" cy="738664"/>
          </a:xfrm>
          <a:prstGeom prst="rect">
            <a:avLst/>
          </a:prstGeom>
          <a:noFill/>
        </p:spPr>
        <p:txBody>
          <a:bodyPr wrap="square" rtlCol="0">
            <a:spAutoFit/>
          </a:bodyPr>
          <a:lstStyle/>
          <a:p>
            <a:pPr lvl="0" algn="just">
              <a:spcBef>
                <a:spcPct val="20000"/>
              </a:spcBef>
            </a:pPr>
            <a:r>
              <a:rPr lang="ru-RU" sz="1400" dirty="0">
                <a:solidFill>
                  <a:prstClr val="black"/>
                </a:solidFill>
                <a:latin typeface="Times New Roman" panose="02020603050405020304" pitchFamily="18" charset="0"/>
                <a:cs typeface="Times New Roman" panose="02020603050405020304" pitchFamily="18" charset="0"/>
              </a:rPr>
              <a:t>В целях корректировки долгосрочного тарифа орган регулирования ежегодно уточняет плановую НВВ на каждый i-й год до конца долгосрочного периода регулирования с использованием уточненных значений прогнозных параметров</a:t>
            </a:r>
          </a:p>
        </p:txBody>
      </p:sp>
      <p:sp>
        <p:nvSpPr>
          <p:cNvPr id="5" name="TextBox 4"/>
          <p:cNvSpPr txBox="1"/>
          <p:nvPr/>
        </p:nvSpPr>
        <p:spPr>
          <a:xfrm>
            <a:off x="683568" y="1863408"/>
            <a:ext cx="4683819" cy="369332"/>
          </a:xfrm>
          <a:prstGeom prst="rect">
            <a:avLst/>
          </a:prstGeom>
          <a:noFill/>
        </p:spPr>
        <p:txBody>
          <a:bodyPr wrap="square" rtlCol="0">
            <a:spAutoFit/>
          </a:bodyPr>
          <a:lstStyle/>
          <a:p>
            <a:endParaRPr lang="ru-RU" dirty="0"/>
          </a:p>
        </p:txBody>
      </p:sp>
      <p:pic>
        <p:nvPicPr>
          <p:cNvPr id="41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7272" y="1655351"/>
            <a:ext cx="4395787"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41520" y="1655352"/>
            <a:ext cx="115887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08885" y="2009364"/>
            <a:ext cx="7992888" cy="2936188"/>
          </a:xfrm>
          <a:prstGeom prst="rect">
            <a:avLst/>
          </a:prstGeom>
          <a:noFill/>
        </p:spPr>
        <p:txBody>
          <a:bodyPr wrap="square" rtlCol="0">
            <a:spAutoFit/>
          </a:bodyPr>
          <a:lstStyle/>
          <a:p>
            <a:pPr marL="342900" lvl="0" indent="-342900" algn="just">
              <a:spcBef>
                <a:spcPts val="1200"/>
              </a:spcBef>
              <a:buFont typeface="Arial" pitchFamily="34" charset="0"/>
              <a:buChar char="•"/>
            </a:pPr>
            <a:r>
              <a:rPr lang="ru-RU" sz="1400" dirty="0" err="1">
                <a:latin typeface="Times New Roman" panose="02020603050405020304" pitchFamily="18" charset="0"/>
                <a:cs typeface="Times New Roman" panose="02020603050405020304" pitchFamily="18" charset="0"/>
              </a:rPr>
              <a:t>ОР</a:t>
            </a:r>
            <a:r>
              <a:rPr lang="ru-RU" sz="1400" baseline="30000" dirty="0" err="1">
                <a:latin typeface="Times New Roman" panose="02020603050405020304" pitchFamily="18" charset="0"/>
                <a:cs typeface="Times New Roman" panose="02020603050405020304" pitchFamily="18" charset="0"/>
              </a:rPr>
              <a:t>ск</a:t>
            </a:r>
            <a:r>
              <a:rPr lang="en-US" sz="1400" baseline="-25000" dirty="0" err="1">
                <a:latin typeface="Times New Roman" panose="02020603050405020304" pitchFamily="18" charset="0"/>
                <a:cs typeface="Times New Roman" panose="02020603050405020304" pitchFamily="18" charset="0"/>
              </a:rPr>
              <a:t>i</a:t>
            </a:r>
            <a:r>
              <a:rPr lang="ru-RU" sz="1400" dirty="0">
                <a:latin typeface="Times New Roman" panose="02020603050405020304" pitchFamily="18" charset="0"/>
                <a:cs typeface="Times New Roman" panose="02020603050405020304" pitchFamily="18" charset="0"/>
              </a:rPr>
              <a:t> - скорректированный </a:t>
            </a:r>
            <a:r>
              <a:rPr lang="en-US" sz="1400" dirty="0">
                <a:latin typeface="Times New Roman" panose="02020603050405020304" pitchFamily="18" charset="0"/>
                <a:cs typeface="Times New Roman" panose="02020603050405020304" pitchFamily="18" charset="0"/>
              </a:rPr>
              <a:t>OPEX</a:t>
            </a:r>
            <a:r>
              <a:rPr lang="ru-RU" sz="1400" dirty="0">
                <a:latin typeface="Times New Roman" panose="02020603050405020304" pitchFamily="18" charset="0"/>
                <a:cs typeface="Times New Roman" panose="02020603050405020304" pitchFamily="18" charset="0"/>
              </a:rPr>
              <a:t>, определяемый на основе уточненных ИПЦ и ИКА;</a:t>
            </a:r>
          </a:p>
          <a:p>
            <a:pPr marL="342900" lvl="0" indent="-342900" algn="just">
              <a:spcBef>
                <a:spcPct val="20000"/>
              </a:spcBef>
              <a:buFont typeface="Arial" pitchFamily="34" charset="0"/>
              <a:buChar char="•"/>
            </a:pPr>
            <a:r>
              <a:rPr lang="ru-RU" sz="1400" dirty="0" err="1">
                <a:latin typeface="Times New Roman" panose="02020603050405020304" pitchFamily="18" charset="0"/>
                <a:cs typeface="Times New Roman" panose="02020603050405020304" pitchFamily="18" charset="0"/>
              </a:rPr>
              <a:t>НР</a:t>
            </a:r>
            <a:r>
              <a:rPr lang="ru-RU" sz="1400" baseline="30000" dirty="0" err="1">
                <a:latin typeface="Times New Roman" panose="02020603050405020304" pitchFamily="18" charset="0"/>
                <a:cs typeface="Times New Roman" panose="02020603050405020304" pitchFamily="18" charset="0"/>
              </a:rPr>
              <a:t>ск</a:t>
            </a:r>
            <a:r>
              <a:rPr lang="en-US" sz="1400" baseline="-25000" dirty="0" err="1">
                <a:latin typeface="Times New Roman" panose="02020603050405020304" pitchFamily="18" charset="0"/>
                <a:cs typeface="Times New Roman" panose="02020603050405020304" pitchFamily="18" charset="0"/>
              </a:rPr>
              <a:t>i</a:t>
            </a:r>
            <a:r>
              <a:rPr lang="ru-RU" sz="1400" dirty="0">
                <a:latin typeface="Times New Roman" panose="02020603050405020304" pitchFamily="18" charset="0"/>
                <a:cs typeface="Times New Roman" panose="02020603050405020304" pitchFamily="18" charset="0"/>
              </a:rPr>
              <a:t> - скорректированные неподконтрольные расходы, определяемые в соответствии с </a:t>
            </a:r>
            <a:r>
              <a:rPr lang="ru-RU" sz="14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hlinkClick r:id="rId4" action="ppaction://hlinkfile"/>
              </a:rPr>
              <a:t>пунктом </a:t>
            </a:r>
            <a:r>
              <a:rPr lang="ru-RU" sz="1400" dirty="0">
                <a:latin typeface="Times New Roman" panose="02020603050405020304" pitchFamily="18" charset="0"/>
                <a:cs typeface="Times New Roman" panose="02020603050405020304" pitchFamily="18" charset="0"/>
                <a:hlinkClick r:id="rId4" action="ppaction://hlinkfile"/>
              </a:rPr>
              <a:t>39</a:t>
            </a:r>
            <a:r>
              <a:rPr lang="ru-RU" sz="1400" dirty="0">
                <a:latin typeface="Times New Roman" panose="02020603050405020304" pitchFamily="18" charset="0"/>
                <a:cs typeface="Times New Roman" panose="02020603050405020304" pitchFamily="18" charset="0"/>
              </a:rPr>
              <a:t> настоящих Методических указаний;</a:t>
            </a:r>
          </a:p>
          <a:p>
            <a:pPr marL="342900" lvl="0" indent="-342900" algn="just">
              <a:spcBef>
                <a:spcPct val="20000"/>
              </a:spcBef>
              <a:buFont typeface="Arial" pitchFamily="34" charset="0"/>
              <a:buChar char="•"/>
            </a:pPr>
            <a:r>
              <a:rPr lang="ru-RU" sz="1400" dirty="0" err="1">
                <a:latin typeface="Times New Roman" panose="02020603050405020304" pitchFamily="18" charset="0"/>
                <a:cs typeface="Times New Roman" panose="02020603050405020304" pitchFamily="18" charset="0"/>
              </a:rPr>
              <a:t>РЭ</a:t>
            </a:r>
            <a:r>
              <a:rPr lang="ru-RU" sz="1400" baseline="30000" dirty="0" err="1">
                <a:latin typeface="Times New Roman" panose="02020603050405020304" pitchFamily="18" charset="0"/>
                <a:cs typeface="Times New Roman" panose="02020603050405020304" pitchFamily="18" charset="0"/>
              </a:rPr>
              <a:t>ск</a:t>
            </a:r>
            <a:r>
              <a:rPr lang="en-US" sz="1400" baseline="-25000" dirty="0" err="1">
                <a:latin typeface="Times New Roman" panose="02020603050405020304" pitchFamily="18" charset="0"/>
                <a:cs typeface="Times New Roman" panose="02020603050405020304" pitchFamily="18" charset="0"/>
              </a:rPr>
              <a:t>i</a:t>
            </a:r>
            <a:r>
              <a:rPr lang="ru-RU" sz="1400" dirty="0">
                <a:latin typeface="Times New Roman" panose="02020603050405020304" pitchFamily="18" charset="0"/>
                <a:cs typeface="Times New Roman" panose="02020603050405020304" pitchFamily="18" charset="0"/>
              </a:rPr>
              <a:t> - скорректированные расходы на приобретение энергетических ресурсов, х/в и теплоносителя, определяемые в соответствии с </a:t>
            </a:r>
            <a:r>
              <a:rPr lang="ru-RU" sz="1400" dirty="0">
                <a:latin typeface="Times New Roman" panose="02020603050405020304" pitchFamily="18" charset="0"/>
                <a:cs typeface="Times New Roman" panose="02020603050405020304" pitchFamily="18" charset="0"/>
                <a:hlinkClick r:id="rId5" action="ppaction://hlinkfile"/>
              </a:rPr>
              <a:t>пунктом 50</a:t>
            </a:r>
            <a:r>
              <a:rPr lang="ru-RU" sz="1400" dirty="0">
                <a:latin typeface="Times New Roman" panose="02020603050405020304" pitchFamily="18" charset="0"/>
                <a:cs typeface="Times New Roman" panose="02020603050405020304" pitchFamily="18" charset="0"/>
              </a:rPr>
              <a:t> Методических указаний;</a:t>
            </a:r>
          </a:p>
          <a:p>
            <a:pPr marL="342900" lvl="0" indent="-342900" algn="just">
              <a:spcBef>
                <a:spcPct val="20000"/>
              </a:spcBef>
              <a:buFont typeface="Arial" pitchFamily="34" charset="0"/>
              <a:buChar char="•"/>
            </a:pPr>
            <a:r>
              <a:rPr lang="ru-RU" sz="1400" dirty="0" err="1">
                <a:latin typeface="Times New Roman" panose="02020603050405020304" pitchFamily="18" charset="0"/>
                <a:cs typeface="Times New Roman" panose="02020603050405020304" pitchFamily="18" charset="0"/>
              </a:rPr>
              <a:t>П</a:t>
            </a:r>
            <a:r>
              <a:rPr lang="ru-RU" sz="1400" baseline="30000" dirty="0" err="1">
                <a:latin typeface="Times New Roman" panose="02020603050405020304" pitchFamily="18" charset="0"/>
                <a:cs typeface="Times New Roman" panose="02020603050405020304" pitchFamily="18" charset="0"/>
              </a:rPr>
              <a:t>ск</a:t>
            </a:r>
            <a:r>
              <a:rPr lang="en-US" sz="1400" baseline="-25000" dirty="0" err="1">
                <a:latin typeface="Times New Roman" panose="02020603050405020304" pitchFamily="18" charset="0"/>
                <a:cs typeface="Times New Roman" panose="02020603050405020304" pitchFamily="18" charset="0"/>
              </a:rPr>
              <a:t>i</a:t>
            </a:r>
            <a:r>
              <a:rPr lang="ru-RU" sz="1400" dirty="0">
                <a:latin typeface="Times New Roman" panose="02020603050405020304" pitchFamily="18" charset="0"/>
                <a:cs typeface="Times New Roman" panose="02020603050405020304" pitchFamily="18" charset="0"/>
              </a:rPr>
              <a:t> - скорректированная прибыль;</a:t>
            </a:r>
          </a:p>
          <a:p>
            <a:pPr marL="342900" lvl="0" indent="-342900" algn="just">
              <a:spcBef>
                <a:spcPct val="20000"/>
              </a:spcBef>
              <a:buFont typeface="Arial" pitchFamily="34" charset="0"/>
              <a:buChar char="•"/>
            </a:pPr>
            <a:r>
              <a:rPr lang="el-GR" sz="1400" dirty="0">
                <a:latin typeface="Times New Roman" panose="02020603050405020304" pitchFamily="18" charset="0"/>
                <a:cs typeface="Times New Roman" panose="02020603050405020304" pitchFamily="18" charset="0"/>
              </a:rPr>
              <a:t>Δ</a:t>
            </a:r>
            <a:r>
              <a:rPr lang="ru-RU" sz="1400" dirty="0">
                <a:latin typeface="Times New Roman" panose="02020603050405020304" pitchFamily="18" charset="0"/>
                <a:cs typeface="Times New Roman" panose="02020603050405020304" pitchFamily="18" charset="0"/>
              </a:rPr>
              <a:t>Рез</a:t>
            </a:r>
            <a:r>
              <a:rPr lang="en-US" sz="1400" baseline="-25000" dirty="0" err="1">
                <a:latin typeface="Times New Roman" panose="02020603050405020304" pitchFamily="18" charset="0"/>
                <a:cs typeface="Times New Roman" panose="02020603050405020304" pitchFamily="18" charset="0"/>
              </a:rPr>
              <a:t>i</a:t>
            </a:r>
            <a:r>
              <a:rPr lang="ru-RU" sz="1400" dirty="0">
                <a:latin typeface="Times New Roman" panose="02020603050405020304" pitchFamily="18" charset="0"/>
                <a:cs typeface="Times New Roman" panose="02020603050405020304" pitchFamily="18" charset="0"/>
              </a:rPr>
              <a:t> - величина, учитывающая результаты деятельности регулируемой организации до перехода к регулированию на основе долгосрочных параметров и определенная на i-й год в соответствии с </a:t>
            </a:r>
            <a:r>
              <a:rPr lang="ru-RU" sz="1400" dirty="0">
                <a:latin typeface="Times New Roman" panose="02020603050405020304" pitchFamily="18" charset="0"/>
                <a:cs typeface="Times New Roman" panose="02020603050405020304" pitchFamily="18" charset="0"/>
                <a:hlinkClick r:id="rId6" action="ppaction://hlinkfile"/>
              </a:rPr>
              <a:t>пунктом 42</a:t>
            </a:r>
            <a:r>
              <a:rPr lang="ru-RU" sz="1400" dirty="0">
                <a:latin typeface="Times New Roman" panose="02020603050405020304" pitchFamily="18" charset="0"/>
                <a:cs typeface="Times New Roman" panose="02020603050405020304" pitchFamily="18" charset="0"/>
              </a:rPr>
              <a:t> Методических указаний.</a:t>
            </a:r>
          </a:p>
          <a:p>
            <a:pPr marL="342900" lvl="0" indent="-342900" algn="just">
              <a:spcBef>
                <a:spcPct val="20000"/>
              </a:spcBef>
              <a:buFont typeface="Arial" pitchFamily="34" charset="0"/>
              <a:buChar char="•"/>
            </a:pPr>
            <a:r>
              <a:rPr lang="ru-RU" sz="1400" dirty="0">
                <a:latin typeface="Times New Roman" panose="02020603050405020304" pitchFamily="18" charset="0"/>
                <a:cs typeface="Times New Roman" panose="02020603050405020304" pitchFamily="18" charset="0"/>
              </a:rPr>
              <a:t>РПП – расчетная предпринимательская прибыль.</a:t>
            </a:r>
          </a:p>
          <a:p>
            <a:pPr marL="342900" lvl="0" indent="-342900" algn="just">
              <a:spcBef>
                <a:spcPct val="20000"/>
              </a:spcBef>
              <a:buFont typeface="Arial" pitchFamily="34" charset="0"/>
              <a:buChar char="•"/>
            </a:pPr>
            <a:r>
              <a:rPr lang="ru-RU" sz="1400" dirty="0">
                <a:latin typeface="Times New Roman" panose="02020603050405020304" pitchFamily="18" charset="0"/>
                <a:cs typeface="Times New Roman" panose="02020603050405020304" pitchFamily="18" charset="0"/>
              </a:rPr>
              <a:t>                     - корректировка НВВ по результатам предшествующих расчетных периодов регулирования, учтенная в соответствии с пунктом 12 МУ, тыс. руб.</a:t>
            </a:r>
          </a:p>
        </p:txBody>
      </p:sp>
      <p:pic>
        <p:nvPicPr>
          <p:cNvPr id="4102"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1600" y="4422922"/>
            <a:ext cx="1165225" cy="354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784" y="4851672"/>
            <a:ext cx="28352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971600" y="5291409"/>
            <a:ext cx="7848872" cy="1384995"/>
          </a:xfrm>
          <a:prstGeom prst="rect">
            <a:avLst/>
          </a:prstGeom>
          <a:noFill/>
        </p:spPr>
        <p:txBody>
          <a:bodyPr wrap="square" rtlCol="0">
            <a:spAutoFit/>
          </a:bodyPr>
          <a:lstStyle/>
          <a:p>
            <a:pPr lvl="0"/>
            <a:r>
              <a:rPr lang="ru-RU" sz="1400" dirty="0">
                <a:solidFill>
                  <a:prstClr val="black"/>
                </a:solidFill>
                <a:latin typeface="Times New Roman" panose="02020603050405020304" pitchFamily="18" charset="0"/>
                <a:cs typeface="Times New Roman" panose="02020603050405020304" pitchFamily="18" charset="0"/>
              </a:rPr>
              <a:t>ΔНВВki-2  - размер корректировки НВВ по результатам i-2-го года;</a:t>
            </a:r>
          </a:p>
          <a:p>
            <a:pPr lvl="0"/>
            <a:r>
              <a:rPr lang="ru-RU" sz="1400" dirty="0">
                <a:solidFill>
                  <a:prstClr val="black"/>
                </a:solidFill>
                <a:latin typeface="Times New Roman" panose="02020603050405020304" pitchFamily="18" charset="0"/>
                <a:cs typeface="Times New Roman" panose="02020603050405020304" pitchFamily="18" charset="0"/>
              </a:rPr>
              <a:t>НВВфi-2 - величина НВВ в i -2 -м году, определяемая на основе фактических значений параметров расчета тарифов взамен прогнозных;</a:t>
            </a:r>
          </a:p>
          <a:p>
            <a:pPr lvl="0"/>
            <a:r>
              <a:rPr lang="ru-RU" sz="1400" dirty="0">
                <a:solidFill>
                  <a:prstClr val="black"/>
                </a:solidFill>
                <a:latin typeface="Times New Roman" panose="02020603050405020304" pitchFamily="18" charset="0"/>
                <a:cs typeface="Times New Roman" panose="02020603050405020304" pitchFamily="18" charset="0"/>
              </a:rPr>
              <a:t>Твi-2 - выручка от реализации товаров (услуг) по регулируемому виду деятельности в i-2 -м году, определяемая исходя из фактического объема полезного отпуска соответствующего вида продукции (услуг) в i-2 -м году и тарифов, без учета уровня собираемости платежей.</a:t>
            </a:r>
          </a:p>
        </p:txBody>
      </p:sp>
    </p:spTree>
    <p:extLst>
      <p:ext uri="{BB962C8B-B14F-4D97-AF65-F5344CB8AC3E}">
        <p14:creationId xmlns:p14="http://schemas.microsoft.com/office/powerpoint/2010/main" val="24262459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1153</TotalTime>
  <Words>1682</Words>
  <Application>Microsoft Office PowerPoint</Application>
  <PresentationFormat>Экран (4:3)</PresentationFormat>
  <Paragraphs>129</Paragraphs>
  <Slides>12</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12</vt:i4>
      </vt:variant>
    </vt:vector>
  </HeadingPairs>
  <TitlesOfParts>
    <vt:vector size="21" baseType="lpstr">
      <vt:lpstr>Arial</vt:lpstr>
      <vt:lpstr>Wingdings 3</vt:lpstr>
      <vt:lpstr>Times New Roman</vt:lpstr>
      <vt:lpstr>Lucida Sans Unicode</vt:lpstr>
      <vt:lpstr>Cambria Math</vt:lpstr>
      <vt:lpstr>Wingdings 2</vt:lpstr>
      <vt:lpstr>Verdana</vt:lpstr>
      <vt:lpstr>Calibri</vt:lpstr>
      <vt:lpstr>Открытая</vt:lpstr>
      <vt:lpstr>Подходы к формированию тарифов в сфере теплоснабжения на 2019-2023 годы</vt:lpstr>
      <vt:lpstr>Презентация PowerPoint</vt:lpstr>
      <vt:lpstr>Тарифная кампания 2019 год</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Показатели прогноза социально-экономического развития (октябрь 2017 года)</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Rodionov</dc:creator>
  <cp:lastModifiedBy>ЮдинцеваНГ</cp:lastModifiedBy>
  <cp:revision>398</cp:revision>
  <cp:lastPrinted>2017-03-30T06:16:44Z</cp:lastPrinted>
  <dcterms:created xsi:type="dcterms:W3CDTF">2013-03-18T07:45:00Z</dcterms:created>
  <dcterms:modified xsi:type="dcterms:W3CDTF">2018-04-12T11:07:34Z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1049-10.1.0.5490</vt:lpwstr>
  </property>
</Properties>
</file>